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74" r:id="rId5"/>
    <p:sldId id="275" r:id="rId6"/>
    <p:sldId id="283" r:id="rId7"/>
    <p:sldId id="284" r:id="rId8"/>
    <p:sldId id="278" r:id="rId9"/>
    <p:sldId id="279" r:id="rId10"/>
    <p:sldId id="280" r:id="rId11"/>
    <p:sldId id="281" r:id="rId1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高木 厚" initials="高木" lastIdx="2" clrIdx="0">
    <p:extLst>
      <p:ext uri="{19B8F6BF-5375-455C-9EA6-DF929625EA0E}">
        <p15:presenceInfo xmlns:p15="http://schemas.microsoft.com/office/powerpoint/2012/main" userId="88b25c724305a86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81B9"/>
    <a:srgbClr val="FED4DA"/>
    <a:srgbClr val="404040"/>
    <a:srgbClr val="BDAE86"/>
    <a:srgbClr val="BDAF84"/>
    <a:srgbClr val="FFFFFF"/>
    <a:srgbClr val="BDAE85"/>
    <a:srgbClr val="F39801"/>
    <a:srgbClr val="B5D12C"/>
    <a:srgbClr val="F29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3733" autoAdjust="0"/>
  </p:normalViewPr>
  <p:slideViewPr>
    <p:cSldViewPr snapToGrid="0">
      <p:cViewPr varScale="1">
        <p:scale>
          <a:sx n="86" d="100"/>
          <a:sy n="86" d="100"/>
        </p:scale>
        <p:origin x="114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E20AFC-F448-407E-9B47-6F5E215B9C24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9539C3-546B-4B43-B808-84460FDA6D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3545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CE382D-7164-4322-B0D5-13BF5D8B602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0873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CE382D-7164-4322-B0D5-13BF5D8B602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953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90288" y="2288100"/>
            <a:ext cx="6071616" cy="2387600"/>
          </a:xfrm>
        </p:spPr>
        <p:txBody>
          <a:bodyPr anchor="ctr"/>
          <a:lstStyle>
            <a:lvl1pPr algn="l">
              <a:defRPr sz="600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0F1B8909-5D5E-6D5D-6B41-48326113F1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688" y="2288100"/>
            <a:ext cx="2566416" cy="2417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75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221030kariya-ci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448800" y="6501196"/>
            <a:ext cx="2743200" cy="228397"/>
          </a:xfrm>
        </p:spPr>
        <p:txBody>
          <a:bodyPr/>
          <a:lstStyle>
            <a:lvl1pPr>
              <a:defRPr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fld id="{F6929F47-B9BF-4F1D-BC8A-D24619192CBD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B22A40C9-AF17-DD1B-5884-21E9AA889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710" y="0"/>
            <a:ext cx="10515600" cy="688204"/>
          </a:xfrm>
        </p:spPr>
        <p:txBody>
          <a:bodyPr>
            <a:normAutofit/>
          </a:bodyPr>
          <a:lstStyle>
            <a:lvl1pPr>
              <a:defRPr sz="2800" b="1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F099E890-4DB6-D74E-C31C-172559FBF14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1557" y="99961"/>
            <a:ext cx="1618733" cy="441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795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448800" y="6501196"/>
            <a:ext cx="2743200" cy="228397"/>
          </a:xfrm>
        </p:spPr>
        <p:txBody>
          <a:bodyPr/>
          <a:lstStyle>
            <a:lvl1pPr>
              <a:defRPr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fld id="{F6929F47-B9BF-4F1D-BC8A-D24619192CBD}" type="slidenum">
              <a:rPr lang="ja-JP" altLang="en-US" smtClean="0"/>
              <a:pPr/>
              <a:t>‹#›</a:t>
            </a:fld>
            <a:endParaRPr lang="ja-JP" altLang="en-US"/>
          </a:p>
        </p:txBody>
      </p:sp>
      <p:cxnSp>
        <p:nvCxnSpPr>
          <p:cNvPr id="11" name="直線コネクタ 10"/>
          <p:cNvCxnSpPr/>
          <p:nvPr userDrawn="1"/>
        </p:nvCxnSpPr>
        <p:spPr>
          <a:xfrm>
            <a:off x="0" y="6772733"/>
            <a:ext cx="12204000" cy="0"/>
          </a:xfrm>
          <a:prstGeom prst="line">
            <a:avLst/>
          </a:prstGeom>
          <a:ln w="76200">
            <a:solidFill>
              <a:srgbClr val="BDAE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>
            <a:extLst>
              <a:ext uri="{FF2B5EF4-FFF2-40B4-BE49-F238E27FC236}">
                <a16:creationId xmlns:a16="http://schemas.microsoft.com/office/drawing/2014/main" id="{3CB75D9B-B7C9-5DEC-480D-2E56AAE1EB7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1451" y="85266"/>
            <a:ext cx="2148839" cy="515750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2CCF2BAF-CCEE-991C-ADFB-6A942ECA5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710" y="0"/>
            <a:ext cx="10515600" cy="688204"/>
          </a:xfrm>
        </p:spPr>
        <p:txBody>
          <a:bodyPr>
            <a:normAutofit/>
          </a:bodyPr>
          <a:lstStyle>
            <a:lvl1pPr>
              <a:defRPr sz="2800" b="1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789AC6F0-5026-0DE2-847A-3A65E5583424}"/>
              </a:ext>
            </a:extLst>
          </p:cNvPr>
          <p:cNvCxnSpPr>
            <a:cxnSpLocks/>
          </p:cNvCxnSpPr>
          <p:nvPr userDrawn="1"/>
        </p:nvCxnSpPr>
        <p:spPr>
          <a:xfrm>
            <a:off x="0" y="688204"/>
            <a:ext cx="12192000" cy="0"/>
          </a:xfrm>
          <a:prstGeom prst="line">
            <a:avLst/>
          </a:prstGeom>
          <a:ln w="57150">
            <a:solidFill>
              <a:srgbClr val="AACC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2599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1451" y="85266"/>
            <a:ext cx="2148839" cy="515750"/>
          </a:xfrm>
          <a:prstGeom prst="rect">
            <a:avLst/>
          </a:prstGeom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448800" y="6501196"/>
            <a:ext cx="2743200" cy="228397"/>
          </a:xfrm>
        </p:spPr>
        <p:txBody>
          <a:bodyPr/>
          <a:lstStyle>
            <a:lvl1pPr>
              <a:defRPr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fld id="{F6929F47-B9BF-4F1D-BC8A-D24619192CBD}" type="slidenum">
              <a:rPr lang="ja-JP" altLang="en-US" smtClean="0"/>
              <a:pPr/>
              <a:t>‹#›</a:t>
            </a:fld>
            <a:endParaRPr lang="ja-JP" altLang="en-US"/>
          </a:p>
        </p:txBody>
      </p:sp>
      <p:cxnSp>
        <p:nvCxnSpPr>
          <p:cNvPr id="9" name="直線コネクタ 8"/>
          <p:cNvCxnSpPr/>
          <p:nvPr userDrawn="1"/>
        </p:nvCxnSpPr>
        <p:spPr>
          <a:xfrm>
            <a:off x="-16042" y="688204"/>
            <a:ext cx="12204000" cy="0"/>
          </a:xfrm>
          <a:prstGeom prst="line">
            <a:avLst/>
          </a:prstGeom>
          <a:ln w="57150">
            <a:solidFill>
              <a:srgbClr val="F2A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 userDrawn="1"/>
        </p:nvCxnSpPr>
        <p:spPr>
          <a:xfrm>
            <a:off x="0" y="6772733"/>
            <a:ext cx="12204000" cy="0"/>
          </a:xfrm>
          <a:prstGeom prst="line">
            <a:avLst/>
          </a:prstGeom>
          <a:ln w="76200">
            <a:solidFill>
              <a:srgbClr val="BDAE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タイトル 1">
            <a:extLst>
              <a:ext uri="{FF2B5EF4-FFF2-40B4-BE49-F238E27FC236}">
                <a16:creationId xmlns:a16="http://schemas.microsoft.com/office/drawing/2014/main" id="{CBE86919-AD7B-195A-276F-6C2236735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710" y="0"/>
            <a:ext cx="10515600" cy="688204"/>
          </a:xfrm>
        </p:spPr>
        <p:txBody>
          <a:bodyPr>
            <a:normAutofit/>
          </a:bodyPr>
          <a:lstStyle>
            <a:lvl1pPr>
              <a:defRPr sz="2800" b="1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090949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448800" y="6501196"/>
            <a:ext cx="2743200" cy="228397"/>
          </a:xfrm>
        </p:spPr>
        <p:txBody>
          <a:bodyPr/>
          <a:lstStyle>
            <a:lvl1pPr>
              <a:defRPr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fld id="{F6929F47-B9BF-4F1D-BC8A-D24619192CBD}" type="slidenum">
              <a:rPr lang="ja-JP" altLang="en-US" smtClean="0"/>
              <a:pPr/>
              <a:t>‹#›</a:t>
            </a:fld>
            <a:endParaRPr lang="ja-JP" altLang="en-US"/>
          </a:p>
        </p:txBody>
      </p:sp>
      <p:cxnSp>
        <p:nvCxnSpPr>
          <p:cNvPr id="11" name="直線コネクタ 10"/>
          <p:cNvCxnSpPr/>
          <p:nvPr userDrawn="1"/>
        </p:nvCxnSpPr>
        <p:spPr>
          <a:xfrm>
            <a:off x="0" y="6772733"/>
            <a:ext cx="12204000" cy="0"/>
          </a:xfrm>
          <a:prstGeom prst="line">
            <a:avLst/>
          </a:prstGeom>
          <a:ln w="76200">
            <a:solidFill>
              <a:srgbClr val="BDAE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>
            <a:extLst>
              <a:ext uri="{FF2B5EF4-FFF2-40B4-BE49-F238E27FC236}">
                <a16:creationId xmlns:a16="http://schemas.microsoft.com/office/drawing/2014/main" id="{D33409CA-48BA-9B94-ECD3-24EE511346C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1451" y="85266"/>
            <a:ext cx="2148839" cy="515750"/>
          </a:xfrm>
          <a:prstGeom prst="rect">
            <a:avLst/>
          </a:prstGeom>
        </p:spPr>
      </p:pic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2965AB56-DDCD-281B-6604-20B0DF0D1E3F}"/>
              </a:ext>
            </a:extLst>
          </p:cNvPr>
          <p:cNvCxnSpPr/>
          <p:nvPr userDrawn="1"/>
        </p:nvCxnSpPr>
        <p:spPr>
          <a:xfrm>
            <a:off x="-16042" y="688204"/>
            <a:ext cx="12204000" cy="0"/>
          </a:xfrm>
          <a:prstGeom prst="line">
            <a:avLst/>
          </a:prstGeom>
          <a:ln w="57150">
            <a:solidFill>
              <a:srgbClr val="9065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タイトル 1">
            <a:extLst>
              <a:ext uri="{FF2B5EF4-FFF2-40B4-BE49-F238E27FC236}">
                <a16:creationId xmlns:a16="http://schemas.microsoft.com/office/drawing/2014/main" id="{0DD4982E-A2AA-4441-020C-4D396BEED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710" y="0"/>
            <a:ext cx="10515600" cy="688204"/>
          </a:xfrm>
        </p:spPr>
        <p:txBody>
          <a:bodyPr>
            <a:normAutofit/>
          </a:bodyPr>
          <a:lstStyle>
            <a:lvl1pPr>
              <a:defRPr sz="2800" b="1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24342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448800" y="6501196"/>
            <a:ext cx="2743200" cy="228397"/>
          </a:xfrm>
        </p:spPr>
        <p:txBody>
          <a:bodyPr/>
          <a:lstStyle>
            <a:lvl1pPr>
              <a:defRPr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fld id="{F6929F47-B9BF-4F1D-BC8A-D24619192CBD}" type="slidenum">
              <a:rPr lang="ja-JP" altLang="en-US" smtClean="0"/>
              <a:pPr/>
              <a:t>‹#›</a:t>
            </a:fld>
            <a:endParaRPr lang="ja-JP" altLang="en-US"/>
          </a:p>
        </p:txBody>
      </p:sp>
      <p:cxnSp>
        <p:nvCxnSpPr>
          <p:cNvPr id="11" name="直線コネクタ 10"/>
          <p:cNvCxnSpPr/>
          <p:nvPr userDrawn="1"/>
        </p:nvCxnSpPr>
        <p:spPr>
          <a:xfrm>
            <a:off x="0" y="6772733"/>
            <a:ext cx="12204000" cy="0"/>
          </a:xfrm>
          <a:prstGeom prst="line">
            <a:avLst/>
          </a:prstGeom>
          <a:ln w="76200">
            <a:solidFill>
              <a:srgbClr val="BDAE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>
            <a:extLst>
              <a:ext uri="{FF2B5EF4-FFF2-40B4-BE49-F238E27FC236}">
                <a16:creationId xmlns:a16="http://schemas.microsoft.com/office/drawing/2014/main" id="{BDA9B3C9-7C68-53EE-4021-E1807BD7863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1451" y="85266"/>
            <a:ext cx="2148839" cy="515750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BE2E8179-B402-8266-483B-2B59AE053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710" y="0"/>
            <a:ext cx="10515600" cy="688204"/>
          </a:xfrm>
        </p:spPr>
        <p:txBody>
          <a:bodyPr>
            <a:normAutofit/>
          </a:bodyPr>
          <a:lstStyle>
            <a:lvl1pPr>
              <a:defRPr sz="2800" b="1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0C8F08E7-7829-8148-4A83-E144B310BDE5}"/>
              </a:ext>
            </a:extLst>
          </p:cNvPr>
          <p:cNvCxnSpPr>
            <a:cxnSpLocks/>
          </p:cNvCxnSpPr>
          <p:nvPr userDrawn="1"/>
        </p:nvCxnSpPr>
        <p:spPr>
          <a:xfrm>
            <a:off x="0" y="688204"/>
            <a:ext cx="12192000" cy="0"/>
          </a:xfrm>
          <a:prstGeom prst="line">
            <a:avLst/>
          </a:prstGeom>
          <a:ln w="57150">
            <a:solidFill>
              <a:srgbClr val="AACC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0931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92" y="90359"/>
            <a:ext cx="11611707" cy="597989"/>
          </a:xfrm>
        </p:spPr>
        <p:txBody>
          <a:bodyPr>
            <a:noAutofit/>
          </a:bodyPr>
          <a:lstStyle>
            <a:lvl1pPr>
              <a:defRPr sz="2400" b="1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491" y="750985"/>
            <a:ext cx="11611707" cy="4351338"/>
          </a:xfrm>
        </p:spPr>
        <p:txBody>
          <a:bodyPr>
            <a:normAutofit/>
          </a:bodyPr>
          <a:lstStyle>
            <a:lvl1pPr>
              <a:defRPr sz="24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>
              <a:defRPr sz="2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2pPr>
            <a:lvl3pPr>
              <a:defRPr sz="1800">
                <a:latin typeface="游ゴシック" panose="020B0400000000000000" pitchFamily="50" charset="-128"/>
                <a:ea typeface="游ゴシック" panose="020B0400000000000000" pitchFamily="50" charset="-128"/>
              </a:defRPr>
            </a:lvl3pPr>
            <a:lvl4pPr>
              <a:defRPr sz="1600">
                <a:latin typeface="游ゴシック" panose="020B0400000000000000" pitchFamily="50" charset="-128"/>
                <a:ea typeface="游ゴシック" panose="020B0400000000000000" pitchFamily="50" charset="-128"/>
              </a:defRPr>
            </a:lvl4pPr>
            <a:lvl5pPr>
              <a:defRPr sz="1600">
                <a:latin typeface="游ゴシック" panose="020B0400000000000000" pitchFamily="50" charset="-128"/>
                <a:ea typeface="游ゴシック" panose="020B0400000000000000" pitchFamily="50" charset="-128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595666"/>
            <a:ext cx="2743200" cy="365125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23944" y="6604666"/>
            <a:ext cx="4114800" cy="365125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81288" y="6595666"/>
            <a:ext cx="2743200" cy="365125"/>
          </a:xfrm>
        </p:spPr>
        <p:txBody>
          <a:bodyPr/>
          <a:lstStyle/>
          <a:p>
            <a:fld id="{9CD75BE4-2D44-45F7-9884-41125FA9A200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7" name="正方形/長方形 6"/>
          <p:cNvSpPr/>
          <p:nvPr userDrawn="1"/>
        </p:nvSpPr>
        <p:spPr bwMode="auto">
          <a:xfrm>
            <a:off x="179682" y="688348"/>
            <a:ext cx="11843471" cy="6263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36000" tIns="7200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457200" rtl="0" eaLnBrk="1" fontAlgn="base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0965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fld id="{F6929F47-B9BF-4F1D-BC8A-D24619192CB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08775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8" r:id="rId3"/>
    <p:sldLayoutId id="2147483669" r:id="rId4"/>
    <p:sldLayoutId id="2147483670" r:id="rId5"/>
    <p:sldLayoutId id="2147483671" r:id="rId6"/>
    <p:sldLayoutId id="2147483662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75BE4-2D44-45F7-9884-41125FA9A20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154A1446-FBF5-304F-C93F-17896EDE9A7A}"/>
              </a:ext>
            </a:extLst>
          </p:cNvPr>
          <p:cNvSpPr/>
          <p:nvPr/>
        </p:nvSpPr>
        <p:spPr>
          <a:xfrm>
            <a:off x="774688" y="3410320"/>
            <a:ext cx="2070897" cy="343154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ja-JP" altLang="en-US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提案者情報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BDA44CAA-C81A-C4FC-B103-E5829D320B9A}"/>
              </a:ext>
            </a:extLst>
          </p:cNvPr>
          <p:cNvSpPr txBox="1">
            <a:spLocks/>
          </p:cNvSpPr>
          <p:nvPr/>
        </p:nvSpPr>
        <p:spPr>
          <a:xfrm>
            <a:off x="181711" y="85266"/>
            <a:ext cx="9962414" cy="6029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b="1" kern="12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defRPr>
            </a:lvl1pPr>
          </a:lstStyle>
          <a:p>
            <a:r>
              <a:rPr lang="en-US" altLang="ja-JP" sz="2400" dirty="0"/>
              <a:t>01 </a:t>
            </a:r>
            <a:r>
              <a:rPr lang="en-US" altLang="ja-JP" sz="3200" dirty="0">
                <a:solidFill>
                  <a:srgbClr val="9065A9"/>
                </a:solidFill>
              </a:rPr>
              <a:t>|</a:t>
            </a:r>
            <a:r>
              <a:rPr lang="ja-JP" altLang="en-US" sz="2400" dirty="0"/>
              <a:t>企画提案</a:t>
            </a:r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の概要</a:t>
            </a:r>
            <a:endParaRPr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74687" y="1380167"/>
            <a:ext cx="10446323" cy="33682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  <a:buSzPct val="130000"/>
            </a:pPr>
            <a:endParaRPr lang="ja-JP" altLang="en-US" sz="1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3A51620C-F5C1-7C2F-2003-400C7A302EB0}"/>
              </a:ext>
            </a:extLst>
          </p:cNvPr>
          <p:cNvSpPr/>
          <p:nvPr/>
        </p:nvSpPr>
        <p:spPr>
          <a:xfrm>
            <a:off x="774687" y="880539"/>
            <a:ext cx="2070897" cy="343154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ja-JP" altLang="en-US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解決したい課題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525087" y="1058724"/>
            <a:ext cx="4695924" cy="29546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  <a:buSzPct val="130000"/>
            </a:pP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刈谷市ホームページで公開している課題の名称を記載してください。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74688" y="2470298"/>
            <a:ext cx="10446323" cy="68634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  <a:buSzPct val="130000"/>
            </a:pPr>
            <a:endParaRPr lang="ja-JP" altLang="en-US" sz="1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20000"/>
              </a:lnSpc>
              <a:spcAft>
                <a:spcPts val="600"/>
              </a:spcAft>
              <a:buSzPct val="130000"/>
            </a:pPr>
            <a:endParaRPr lang="ja-JP" altLang="en-US" sz="1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1" name="四角形: 角を丸くする 2">
            <a:extLst>
              <a:ext uri="{FF2B5EF4-FFF2-40B4-BE49-F238E27FC236}">
                <a16:creationId xmlns:a16="http://schemas.microsoft.com/office/drawing/2014/main" id="{3A51620C-F5C1-7C2F-2003-400C7A302EB0}"/>
              </a:ext>
            </a:extLst>
          </p:cNvPr>
          <p:cNvSpPr/>
          <p:nvPr/>
        </p:nvSpPr>
        <p:spPr>
          <a:xfrm>
            <a:off x="774688" y="1977691"/>
            <a:ext cx="2070897" cy="343154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ja-JP" altLang="en-US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プロジェクト名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901890"/>
              </p:ext>
            </p:extLst>
          </p:nvPr>
        </p:nvGraphicFramePr>
        <p:xfrm>
          <a:off x="774688" y="3905316"/>
          <a:ext cx="10446327" cy="25958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151766">
                  <a:extLst>
                    <a:ext uri="{9D8B030D-6E8A-4147-A177-3AD203B41FA5}">
                      <a16:colId xmlns:a16="http://schemas.microsoft.com/office/drawing/2014/main" val="1369841776"/>
                    </a:ext>
                  </a:extLst>
                </a:gridCol>
                <a:gridCol w="1864311">
                  <a:extLst>
                    <a:ext uri="{9D8B030D-6E8A-4147-A177-3AD203B41FA5}">
                      <a16:colId xmlns:a16="http://schemas.microsoft.com/office/drawing/2014/main" val="2031920472"/>
                    </a:ext>
                  </a:extLst>
                </a:gridCol>
                <a:gridCol w="7430250">
                  <a:extLst>
                    <a:ext uri="{9D8B030D-6E8A-4147-A177-3AD203B41FA5}">
                      <a16:colId xmlns:a16="http://schemas.microsoft.com/office/drawing/2014/main" val="31093370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提出者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団体名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400" b="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1997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代表者名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2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連絡先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担当部署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41734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担当者名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2414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所在地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9224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電話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7662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メールアドレス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6065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514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1">
            <a:extLst>
              <a:ext uri="{FF2B5EF4-FFF2-40B4-BE49-F238E27FC236}">
                <a16:creationId xmlns:a16="http://schemas.microsoft.com/office/drawing/2014/main" id="{CD0E21D5-D873-34CE-B90F-FF3927390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711" y="85266"/>
            <a:ext cx="9962414" cy="602938"/>
          </a:xfr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altLang="ja-JP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02 </a:t>
            </a:r>
            <a:r>
              <a:rPr lang="en-US" altLang="ja-JP" sz="3200" b="1" dirty="0">
                <a:solidFill>
                  <a:srgbClr val="F298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|</a:t>
            </a:r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団体情報</a:t>
            </a:r>
          </a:p>
        </p:txBody>
      </p:sp>
      <p:sp>
        <p:nvSpPr>
          <p:cNvPr id="37" name="四角形: 角を丸くする 5">
            <a:extLst>
              <a:ext uri="{FF2B5EF4-FFF2-40B4-BE49-F238E27FC236}">
                <a16:creationId xmlns:a16="http://schemas.microsoft.com/office/drawing/2014/main" id="{154A1446-FBF5-304F-C93F-17896EDE9A7A}"/>
              </a:ext>
            </a:extLst>
          </p:cNvPr>
          <p:cNvSpPr/>
          <p:nvPr/>
        </p:nvSpPr>
        <p:spPr>
          <a:xfrm>
            <a:off x="872838" y="835796"/>
            <a:ext cx="2070897" cy="343154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ja-JP" altLang="en-US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代表団体情報</a:t>
            </a:r>
          </a:p>
        </p:txBody>
      </p:sp>
      <p:graphicFrame>
        <p:nvGraphicFramePr>
          <p:cNvPr id="41" name="表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202766"/>
              </p:ext>
            </p:extLst>
          </p:nvPr>
        </p:nvGraphicFramePr>
        <p:xfrm>
          <a:off x="872838" y="1330792"/>
          <a:ext cx="10446324" cy="111252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095333">
                  <a:extLst>
                    <a:ext uri="{9D8B030D-6E8A-4147-A177-3AD203B41FA5}">
                      <a16:colId xmlns:a16="http://schemas.microsoft.com/office/drawing/2014/main" val="2031920472"/>
                    </a:ext>
                  </a:extLst>
                </a:gridCol>
                <a:gridCol w="8350991">
                  <a:extLst>
                    <a:ext uri="{9D8B030D-6E8A-4147-A177-3AD203B41FA5}">
                      <a16:colId xmlns:a16="http://schemas.microsoft.com/office/drawing/2014/main" val="31093370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団体名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1997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所在地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9224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ホームページ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6065213"/>
                  </a:ext>
                </a:extLst>
              </a:tr>
            </a:tbl>
          </a:graphicData>
        </a:graphic>
      </p:graphicFrame>
      <p:sp>
        <p:nvSpPr>
          <p:cNvPr id="44" name="四角形: 角を丸くする 5">
            <a:extLst>
              <a:ext uri="{FF2B5EF4-FFF2-40B4-BE49-F238E27FC236}">
                <a16:creationId xmlns:a16="http://schemas.microsoft.com/office/drawing/2014/main" id="{154A1446-FBF5-304F-C93F-17896EDE9A7A}"/>
              </a:ext>
            </a:extLst>
          </p:cNvPr>
          <p:cNvSpPr/>
          <p:nvPr/>
        </p:nvSpPr>
        <p:spPr>
          <a:xfrm>
            <a:off x="872838" y="2762250"/>
            <a:ext cx="2070897" cy="343154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ja-JP" altLang="en-US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構成団体情報</a:t>
            </a:r>
          </a:p>
        </p:txBody>
      </p:sp>
      <p:graphicFrame>
        <p:nvGraphicFramePr>
          <p:cNvPr id="45" name="表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296832"/>
              </p:ext>
            </p:extLst>
          </p:nvPr>
        </p:nvGraphicFramePr>
        <p:xfrm>
          <a:off x="872838" y="3257246"/>
          <a:ext cx="10446324" cy="33375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46380">
                  <a:extLst>
                    <a:ext uri="{9D8B030D-6E8A-4147-A177-3AD203B41FA5}">
                      <a16:colId xmlns:a16="http://schemas.microsoft.com/office/drawing/2014/main" val="1197921635"/>
                    </a:ext>
                  </a:extLst>
                </a:gridCol>
                <a:gridCol w="1666288">
                  <a:extLst>
                    <a:ext uri="{9D8B030D-6E8A-4147-A177-3AD203B41FA5}">
                      <a16:colId xmlns:a16="http://schemas.microsoft.com/office/drawing/2014/main" val="2031920472"/>
                    </a:ext>
                  </a:extLst>
                </a:gridCol>
                <a:gridCol w="8333656">
                  <a:extLst>
                    <a:ext uri="{9D8B030D-6E8A-4147-A177-3AD203B41FA5}">
                      <a16:colId xmlns:a16="http://schemas.microsoft.com/office/drawing/2014/main" val="3109337056"/>
                    </a:ext>
                  </a:extLst>
                </a:gridCol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①</a:t>
                      </a:r>
                    </a:p>
                  </a:txBody>
                  <a:tcPr anchor="ctr">
                    <a:solidFill>
                      <a:srgbClr val="A481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団体名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199748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所在地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922403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ホームページ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6065213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②</a:t>
                      </a:r>
                    </a:p>
                  </a:txBody>
                  <a:tcPr anchor="ctr">
                    <a:solidFill>
                      <a:srgbClr val="F298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団体名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103222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所在地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6379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ホームページ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0883863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③</a:t>
                      </a:r>
                    </a:p>
                  </a:txBody>
                  <a:tcPr anchor="ctr">
                    <a:solidFill>
                      <a:srgbClr val="AACC0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団体名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272121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所在地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157365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ホームページ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4754181"/>
                  </a:ext>
                </a:extLst>
              </a:tr>
            </a:tbl>
          </a:graphicData>
        </a:graphic>
      </p:graphicFrame>
      <p:sp>
        <p:nvSpPr>
          <p:cNvPr id="46" name="テキスト ボックス 45"/>
          <p:cNvSpPr txBox="1"/>
          <p:nvPr/>
        </p:nvSpPr>
        <p:spPr>
          <a:xfrm>
            <a:off x="5718220" y="2961780"/>
            <a:ext cx="5502792" cy="29546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  <a:buSzPct val="130000"/>
            </a:pP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構成団体が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団体以上の場合は次</a:t>
            </a:r>
            <a:r>
              <a:rPr lang="ja-JP" altLang="en-US" sz="1100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スライド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に新たに枠を設けて記載してください。</a:t>
            </a: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448800" y="6501196"/>
            <a:ext cx="2743200" cy="228397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75BE4-2D44-45F7-9884-41125FA9A20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1684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>
            <a:extLst>
              <a:ext uri="{FF2B5EF4-FFF2-40B4-BE49-F238E27FC236}">
                <a16:creationId xmlns:a16="http://schemas.microsoft.com/office/drawing/2014/main" id="{D3987F50-D36B-82D7-1874-62EF1F716729}"/>
              </a:ext>
            </a:extLst>
          </p:cNvPr>
          <p:cNvSpPr txBox="1">
            <a:spLocks/>
          </p:cNvSpPr>
          <p:nvPr/>
        </p:nvSpPr>
        <p:spPr>
          <a:xfrm>
            <a:off x="181711" y="85266"/>
            <a:ext cx="9962414" cy="6029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b="1" kern="12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defRPr>
            </a:lvl1pPr>
          </a:lstStyle>
          <a:p>
            <a:r>
              <a:rPr lang="en-US" altLang="ja-JP" sz="2400" dirty="0"/>
              <a:t>03 </a:t>
            </a:r>
            <a:r>
              <a:rPr lang="en-US" altLang="ja-JP" sz="3200" dirty="0">
                <a:solidFill>
                  <a:srgbClr val="AACC04"/>
                </a:solidFill>
              </a:rPr>
              <a:t>|</a:t>
            </a:r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課題解決の方法</a:t>
            </a:r>
            <a:endParaRPr lang="ja-JP" altLang="en-US" sz="2400" dirty="0"/>
          </a:p>
        </p:txBody>
      </p:sp>
      <p:sp>
        <p:nvSpPr>
          <p:cNvPr id="42" name="四角形: 角を丸くする 2">
            <a:extLst>
              <a:ext uri="{FF2B5EF4-FFF2-40B4-BE49-F238E27FC236}">
                <a16:creationId xmlns:a16="http://schemas.microsoft.com/office/drawing/2014/main" id="{3A51620C-F5C1-7C2F-2003-400C7A302EB0}"/>
              </a:ext>
            </a:extLst>
          </p:cNvPr>
          <p:cNvSpPr/>
          <p:nvPr/>
        </p:nvSpPr>
        <p:spPr>
          <a:xfrm>
            <a:off x="872839" y="880539"/>
            <a:ext cx="2070897" cy="343154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ja-JP" altLang="en-US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課題解決の方法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872839" y="1380167"/>
            <a:ext cx="10446323" cy="4990532"/>
          </a:xfrm>
          <a:prstGeom prst="rect">
            <a:avLst/>
          </a:prstGeom>
          <a:noFill/>
          <a:ln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lnSpc>
                <a:spcPct val="120000"/>
              </a:lnSpc>
              <a:spcAft>
                <a:spcPts val="600"/>
              </a:spcAft>
              <a:buSzPct val="130000"/>
              <a:buBlip>
                <a:blip r:embed="rId2"/>
              </a:buBlip>
            </a:pPr>
            <a:endParaRPr lang="en-US" altLang="ja-JP" sz="14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just"/>
            <a:endParaRPr lang="ja-JP" altLang="en-US" sz="14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kumimoji="1" lang="ja-JP" altLang="en-US" sz="14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1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448800" y="6501196"/>
            <a:ext cx="2743200" cy="228397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75BE4-2D44-45F7-9884-41125FA9A20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4940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正方形/長方形 37"/>
          <p:cNvSpPr/>
          <p:nvPr/>
        </p:nvSpPr>
        <p:spPr>
          <a:xfrm>
            <a:off x="872838" y="1380167"/>
            <a:ext cx="10446323" cy="4990532"/>
          </a:xfrm>
          <a:prstGeom prst="rect">
            <a:avLst/>
          </a:prstGeom>
          <a:noFill/>
          <a:ln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buSzPct val="130000"/>
            </a:pPr>
            <a:endParaRPr lang="en-US" altLang="ja-JP" sz="14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ja-JP" altLang="en-US" sz="14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kumimoji="1" lang="ja-JP" altLang="en-US" sz="14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4CC96D4C-9FD2-06DF-D675-249DA8AE481A}"/>
              </a:ext>
            </a:extLst>
          </p:cNvPr>
          <p:cNvSpPr txBox="1">
            <a:spLocks/>
          </p:cNvSpPr>
          <p:nvPr/>
        </p:nvSpPr>
        <p:spPr>
          <a:xfrm>
            <a:off x="181711" y="85266"/>
            <a:ext cx="9962414" cy="6029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b="1" kern="12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defRPr>
            </a:lvl1pPr>
          </a:lstStyle>
          <a:p>
            <a:r>
              <a:rPr lang="en-US" altLang="ja-JP" sz="2400" dirty="0"/>
              <a:t>04 </a:t>
            </a:r>
            <a:r>
              <a:rPr lang="en-US" altLang="ja-JP" sz="3200" dirty="0"/>
              <a:t>|</a:t>
            </a:r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検証項目及び将来展望</a:t>
            </a:r>
            <a:endParaRPr lang="ja-JP" altLang="en-US" sz="2400" dirty="0"/>
          </a:p>
        </p:txBody>
      </p:sp>
      <p:sp>
        <p:nvSpPr>
          <p:cNvPr id="35" name="四角形: 角を丸くする 2">
            <a:extLst>
              <a:ext uri="{FF2B5EF4-FFF2-40B4-BE49-F238E27FC236}">
                <a16:creationId xmlns:a16="http://schemas.microsoft.com/office/drawing/2014/main" id="{3A51620C-F5C1-7C2F-2003-400C7A302EB0}"/>
              </a:ext>
            </a:extLst>
          </p:cNvPr>
          <p:cNvSpPr/>
          <p:nvPr/>
        </p:nvSpPr>
        <p:spPr>
          <a:xfrm>
            <a:off x="872839" y="880539"/>
            <a:ext cx="2720367" cy="343154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ja-JP" altLang="en-US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検証項目及び将来展望</a:t>
            </a:r>
          </a:p>
        </p:txBody>
      </p:sp>
      <p:sp>
        <p:nvSpPr>
          <p:cNvPr id="11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448800" y="6501196"/>
            <a:ext cx="2743200" cy="228397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75BE4-2D44-45F7-9884-41125FA9A20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5288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154A1446-FBF5-304F-C93F-17896EDE9A7A}"/>
              </a:ext>
            </a:extLst>
          </p:cNvPr>
          <p:cNvSpPr/>
          <p:nvPr/>
        </p:nvSpPr>
        <p:spPr>
          <a:xfrm>
            <a:off x="872838" y="4156707"/>
            <a:ext cx="2070897" cy="343154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ja-JP" altLang="en-US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その他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BDA44CAA-C81A-C4FC-B103-E5829D320B9A}"/>
              </a:ext>
            </a:extLst>
          </p:cNvPr>
          <p:cNvSpPr txBox="1">
            <a:spLocks/>
          </p:cNvSpPr>
          <p:nvPr/>
        </p:nvSpPr>
        <p:spPr>
          <a:xfrm>
            <a:off x="181711" y="85266"/>
            <a:ext cx="9962414" cy="6029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b="1" kern="12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defRPr>
            </a:lvl1pPr>
          </a:lstStyle>
          <a:p>
            <a:r>
              <a:rPr lang="en-US" altLang="ja-JP" sz="2400" dirty="0"/>
              <a:t>05 </a:t>
            </a:r>
            <a:r>
              <a:rPr lang="en-US" altLang="ja-JP" sz="3200" dirty="0">
                <a:solidFill>
                  <a:srgbClr val="9065A9"/>
                </a:solidFill>
              </a:rPr>
              <a:t>|</a:t>
            </a:r>
            <a:r>
              <a:rPr lang="ja-JP" altLang="en-US" sz="2400" dirty="0"/>
              <a:t>実施体制・役割分担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3A51620C-F5C1-7C2F-2003-400C7A302EB0}"/>
              </a:ext>
            </a:extLst>
          </p:cNvPr>
          <p:cNvSpPr/>
          <p:nvPr/>
        </p:nvSpPr>
        <p:spPr>
          <a:xfrm>
            <a:off x="872837" y="880539"/>
            <a:ext cx="2070897" cy="343154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ja-JP" altLang="en-US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体制図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535789"/>
              </p:ext>
            </p:extLst>
          </p:nvPr>
        </p:nvGraphicFramePr>
        <p:xfrm>
          <a:off x="872837" y="4692196"/>
          <a:ext cx="10446327" cy="14833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482109">
                  <a:extLst>
                    <a:ext uri="{9D8B030D-6E8A-4147-A177-3AD203B41FA5}">
                      <a16:colId xmlns:a16="http://schemas.microsoft.com/office/drawing/2014/main" val="1369841776"/>
                    </a:ext>
                  </a:extLst>
                </a:gridCol>
                <a:gridCol w="3482109">
                  <a:extLst>
                    <a:ext uri="{9D8B030D-6E8A-4147-A177-3AD203B41FA5}">
                      <a16:colId xmlns:a16="http://schemas.microsoft.com/office/drawing/2014/main" val="2031920472"/>
                    </a:ext>
                  </a:extLst>
                </a:gridCol>
                <a:gridCol w="3482109">
                  <a:extLst>
                    <a:ext uri="{9D8B030D-6E8A-4147-A177-3AD203B41FA5}">
                      <a16:colId xmlns:a16="http://schemas.microsoft.com/office/drawing/2014/main" val="31093370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関係機関等の名称</a:t>
                      </a:r>
                    </a:p>
                  </a:txBody>
                  <a:tcPr anchor="ctr">
                    <a:solidFill>
                      <a:srgbClr val="A481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必要な調整内容</a:t>
                      </a:r>
                    </a:p>
                  </a:txBody>
                  <a:tcPr anchor="ctr">
                    <a:solidFill>
                      <a:srgbClr val="F298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調整の状況・見込み</a:t>
                      </a:r>
                    </a:p>
                  </a:txBody>
                  <a:tcPr anchor="ctr">
                    <a:solidFill>
                      <a:srgbClr val="AACC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414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9224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7662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6065213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5078026" y="4396730"/>
            <a:ext cx="6241137" cy="29546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  <a:buSzPct val="130000"/>
            </a:pP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体制図に記載している企業・団体以外で，調整の必要がある関係機関等（該当する場合のみ）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4737717" y="1223693"/>
            <a:ext cx="2716567" cy="1121463"/>
          </a:xfrm>
          <a:prstGeom prst="rect">
            <a:avLst/>
          </a:prstGeom>
          <a:noFill/>
          <a:ln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737717" y="2678278"/>
            <a:ext cx="2716567" cy="1121463"/>
          </a:xfrm>
          <a:prstGeom prst="rect">
            <a:avLst/>
          </a:prstGeom>
          <a:noFill/>
          <a:ln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124505" y="2678278"/>
            <a:ext cx="2716567" cy="1121463"/>
          </a:xfrm>
          <a:prstGeom prst="rect">
            <a:avLst/>
          </a:prstGeom>
          <a:noFill/>
          <a:ln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8278742" y="2678278"/>
            <a:ext cx="2716567" cy="1121463"/>
          </a:xfrm>
          <a:prstGeom prst="rect">
            <a:avLst/>
          </a:prstGeom>
          <a:noFill/>
          <a:ln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22" name="カギ線コネクタ 21"/>
          <p:cNvCxnSpPr>
            <a:stCxn id="17" idx="0"/>
            <a:endCxn id="15" idx="2"/>
          </p:cNvCxnSpPr>
          <p:nvPr/>
        </p:nvCxnSpPr>
        <p:spPr>
          <a:xfrm rot="5400000" flipH="1" flipV="1">
            <a:off x="4122834" y="705111"/>
            <a:ext cx="333122" cy="3613212"/>
          </a:xfrm>
          <a:prstGeom prst="bentConnector3">
            <a:avLst>
              <a:gd name="adj1" fmla="val 50000"/>
            </a:avLst>
          </a:prstGeom>
          <a:ln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カギ線コネクタ 25"/>
          <p:cNvCxnSpPr>
            <a:stCxn id="15" idx="2"/>
            <a:endCxn id="18" idx="0"/>
          </p:cNvCxnSpPr>
          <p:nvPr/>
        </p:nvCxnSpPr>
        <p:spPr>
          <a:xfrm rot="16200000" flipH="1">
            <a:off x="7699952" y="741204"/>
            <a:ext cx="333122" cy="3541025"/>
          </a:xfrm>
          <a:prstGeom prst="bentConnector3">
            <a:avLst>
              <a:gd name="adj1" fmla="val 50000"/>
            </a:avLst>
          </a:prstGeom>
          <a:ln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>
            <a:stCxn id="15" idx="2"/>
            <a:endCxn id="16" idx="0"/>
          </p:cNvCxnSpPr>
          <p:nvPr/>
        </p:nvCxnSpPr>
        <p:spPr>
          <a:xfrm>
            <a:off x="6096001" y="2345156"/>
            <a:ext cx="0" cy="333122"/>
          </a:xfrm>
          <a:prstGeom prst="line">
            <a:avLst/>
          </a:prstGeom>
          <a:ln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8561962" y="904383"/>
            <a:ext cx="3317425" cy="29546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>
              <a:lnSpc>
                <a:spcPct val="120000"/>
              </a:lnSpc>
              <a:spcAft>
                <a:spcPts val="600"/>
              </a:spcAft>
              <a:buSzPct val="130000"/>
            </a:pP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刈谷市に本社・本部機能がある場合は◎を付記</a:t>
            </a:r>
          </a:p>
        </p:txBody>
      </p:sp>
      <p:sp>
        <p:nvSpPr>
          <p:cNvPr id="23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448800" y="6501196"/>
            <a:ext cx="2743200" cy="228397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75BE4-2D44-45F7-9884-41125FA9A20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1637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1">
            <a:extLst>
              <a:ext uri="{FF2B5EF4-FFF2-40B4-BE49-F238E27FC236}">
                <a16:creationId xmlns:a16="http://schemas.microsoft.com/office/drawing/2014/main" id="{CD0E21D5-D873-34CE-B90F-FF3927390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711" y="85266"/>
            <a:ext cx="9962414" cy="60293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ja-JP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06 </a:t>
            </a:r>
            <a:r>
              <a:rPr lang="en-US" altLang="ja-JP" sz="3200" dirty="0">
                <a:solidFill>
                  <a:srgbClr val="F29800"/>
                </a:solidFill>
              </a:rPr>
              <a:t>|</a:t>
            </a:r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実施スケジュール</a:t>
            </a:r>
          </a:p>
        </p:txBody>
      </p:sp>
      <p:sp>
        <p:nvSpPr>
          <p:cNvPr id="37" name="四角形: 角を丸くする 5">
            <a:extLst>
              <a:ext uri="{FF2B5EF4-FFF2-40B4-BE49-F238E27FC236}">
                <a16:creationId xmlns:a16="http://schemas.microsoft.com/office/drawing/2014/main" id="{154A1446-FBF5-304F-C93F-17896EDE9A7A}"/>
              </a:ext>
            </a:extLst>
          </p:cNvPr>
          <p:cNvSpPr/>
          <p:nvPr/>
        </p:nvSpPr>
        <p:spPr>
          <a:xfrm>
            <a:off x="618406" y="835796"/>
            <a:ext cx="2070897" cy="343154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ja-JP" altLang="en-US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スケジュール</a:t>
            </a:r>
          </a:p>
        </p:txBody>
      </p:sp>
      <p:graphicFrame>
        <p:nvGraphicFramePr>
          <p:cNvPr id="41" name="表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0306863"/>
              </p:ext>
            </p:extLst>
          </p:nvPr>
        </p:nvGraphicFramePr>
        <p:xfrm>
          <a:off x="618406" y="1330792"/>
          <a:ext cx="10955188" cy="51917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282236">
                  <a:extLst>
                    <a:ext uri="{9D8B030D-6E8A-4147-A177-3AD203B41FA5}">
                      <a16:colId xmlns:a16="http://schemas.microsoft.com/office/drawing/2014/main" val="2031920472"/>
                    </a:ext>
                  </a:extLst>
                </a:gridCol>
                <a:gridCol w="722746">
                  <a:extLst>
                    <a:ext uri="{9D8B030D-6E8A-4147-A177-3AD203B41FA5}">
                      <a16:colId xmlns:a16="http://schemas.microsoft.com/office/drawing/2014/main" val="3109337056"/>
                    </a:ext>
                  </a:extLst>
                </a:gridCol>
                <a:gridCol w="722746">
                  <a:extLst>
                    <a:ext uri="{9D8B030D-6E8A-4147-A177-3AD203B41FA5}">
                      <a16:colId xmlns:a16="http://schemas.microsoft.com/office/drawing/2014/main" val="916146165"/>
                    </a:ext>
                  </a:extLst>
                </a:gridCol>
                <a:gridCol w="722746">
                  <a:extLst>
                    <a:ext uri="{9D8B030D-6E8A-4147-A177-3AD203B41FA5}">
                      <a16:colId xmlns:a16="http://schemas.microsoft.com/office/drawing/2014/main" val="3373777311"/>
                    </a:ext>
                  </a:extLst>
                </a:gridCol>
                <a:gridCol w="722746">
                  <a:extLst>
                    <a:ext uri="{9D8B030D-6E8A-4147-A177-3AD203B41FA5}">
                      <a16:colId xmlns:a16="http://schemas.microsoft.com/office/drawing/2014/main" val="4244032403"/>
                    </a:ext>
                  </a:extLst>
                </a:gridCol>
                <a:gridCol w="722746">
                  <a:extLst>
                    <a:ext uri="{9D8B030D-6E8A-4147-A177-3AD203B41FA5}">
                      <a16:colId xmlns:a16="http://schemas.microsoft.com/office/drawing/2014/main" val="115236110"/>
                    </a:ext>
                  </a:extLst>
                </a:gridCol>
                <a:gridCol w="722746">
                  <a:extLst>
                    <a:ext uri="{9D8B030D-6E8A-4147-A177-3AD203B41FA5}">
                      <a16:colId xmlns:a16="http://schemas.microsoft.com/office/drawing/2014/main" val="3447853852"/>
                    </a:ext>
                  </a:extLst>
                </a:gridCol>
                <a:gridCol w="722746">
                  <a:extLst>
                    <a:ext uri="{9D8B030D-6E8A-4147-A177-3AD203B41FA5}">
                      <a16:colId xmlns:a16="http://schemas.microsoft.com/office/drawing/2014/main" val="70304909"/>
                    </a:ext>
                  </a:extLst>
                </a:gridCol>
                <a:gridCol w="722746">
                  <a:extLst>
                    <a:ext uri="{9D8B030D-6E8A-4147-A177-3AD203B41FA5}">
                      <a16:colId xmlns:a16="http://schemas.microsoft.com/office/drawing/2014/main" val="957133865"/>
                    </a:ext>
                  </a:extLst>
                </a:gridCol>
                <a:gridCol w="722746">
                  <a:extLst>
                    <a:ext uri="{9D8B030D-6E8A-4147-A177-3AD203B41FA5}">
                      <a16:colId xmlns:a16="http://schemas.microsoft.com/office/drawing/2014/main" val="155704127"/>
                    </a:ext>
                  </a:extLst>
                </a:gridCol>
                <a:gridCol w="722746">
                  <a:extLst>
                    <a:ext uri="{9D8B030D-6E8A-4147-A177-3AD203B41FA5}">
                      <a16:colId xmlns:a16="http://schemas.microsoft.com/office/drawing/2014/main" val="661082287"/>
                    </a:ext>
                  </a:extLst>
                </a:gridCol>
                <a:gridCol w="722746">
                  <a:extLst>
                    <a:ext uri="{9D8B030D-6E8A-4147-A177-3AD203B41FA5}">
                      <a16:colId xmlns:a16="http://schemas.microsoft.com/office/drawing/2014/main" val="475918790"/>
                    </a:ext>
                  </a:extLst>
                </a:gridCol>
                <a:gridCol w="722746">
                  <a:extLst>
                    <a:ext uri="{9D8B030D-6E8A-4147-A177-3AD203B41FA5}">
                      <a16:colId xmlns:a16="http://schemas.microsoft.com/office/drawing/2014/main" val="3780652903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404040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令和</a:t>
                      </a:r>
                      <a:r>
                        <a:rPr kumimoji="1" lang="en-US" altLang="ja-JP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</a:p>
                  </a:txBody>
                  <a:tcPr anchor="ctr">
                    <a:solidFill>
                      <a:srgbClr val="40404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令和</a:t>
                      </a:r>
                      <a:r>
                        <a:rPr kumimoji="1" lang="en-US" altLang="ja-JP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</a:p>
                  </a:txBody>
                  <a:tcPr anchor="ctr">
                    <a:solidFill>
                      <a:srgbClr val="40404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199748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</a:t>
                      </a:r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rgbClr val="404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224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取組①：準備・調整</a:t>
                      </a:r>
                    </a:p>
                  </a:txBody>
                  <a:tcPr anchor="ctr">
                    <a:solidFill>
                      <a:srgbClr val="A481B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A481B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A481B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A481B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A481B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A481B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A481B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A481B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A481B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A481B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A481B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A481B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A48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0652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7121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6593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6854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取組➁：実施</a:t>
                      </a:r>
                    </a:p>
                  </a:txBody>
                  <a:tcPr anchor="ctr">
                    <a:solidFill>
                      <a:srgbClr val="F3980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F3980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F3980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F3980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F3980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F3980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F3980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F3980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F3980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F3980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F3980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F3980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F398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170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853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3170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2709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取組③：検証</a:t>
                      </a:r>
                    </a:p>
                  </a:txBody>
                  <a:tcPr anchor="ctr">
                    <a:solidFill>
                      <a:srgbClr val="B5D12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B5D12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B5D12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B5D12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B5D12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B5D12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B5D12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B5D12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B5D12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B5D12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B5D12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B5D12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B5D12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671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890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1106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0641281"/>
                  </a:ext>
                </a:extLst>
              </a:tr>
            </a:tbl>
          </a:graphicData>
        </a:graphic>
      </p:graphicFrame>
      <p:sp>
        <p:nvSpPr>
          <p:cNvPr id="1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448800" y="6501196"/>
            <a:ext cx="2743200" cy="228397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75BE4-2D44-45F7-9884-41125FA9A20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7464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>
            <a:extLst>
              <a:ext uri="{FF2B5EF4-FFF2-40B4-BE49-F238E27FC236}">
                <a16:creationId xmlns:a16="http://schemas.microsoft.com/office/drawing/2014/main" id="{D3987F50-D36B-82D7-1874-62EF1F716729}"/>
              </a:ext>
            </a:extLst>
          </p:cNvPr>
          <p:cNvSpPr txBox="1">
            <a:spLocks/>
          </p:cNvSpPr>
          <p:nvPr/>
        </p:nvSpPr>
        <p:spPr>
          <a:xfrm>
            <a:off x="181711" y="85266"/>
            <a:ext cx="9962414" cy="6029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b="1" kern="12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defRPr>
            </a:lvl1pPr>
          </a:lstStyle>
          <a:p>
            <a:r>
              <a:rPr lang="en-US" altLang="ja-JP" sz="2400" dirty="0"/>
              <a:t>07 </a:t>
            </a:r>
            <a:r>
              <a:rPr lang="en-US" altLang="ja-JP" sz="3200" dirty="0">
                <a:solidFill>
                  <a:srgbClr val="AACC04"/>
                </a:solidFill>
              </a:rPr>
              <a:t>|</a:t>
            </a:r>
            <a:r>
              <a:rPr lang="ja-JP" altLang="en-US" sz="2400" dirty="0"/>
              <a:t>事業費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154A1446-FBF5-304F-C93F-17896EDE9A7A}"/>
              </a:ext>
            </a:extLst>
          </p:cNvPr>
          <p:cNvSpPr/>
          <p:nvPr/>
        </p:nvSpPr>
        <p:spPr>
          <a:xfrm>
            <a:off x="696000" y="1950581"/>
            <a:ext cx="2070897" cy="343154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ja-JP" altLang="en-US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内訳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823439"/>
              </p:ext>
            </p:extLst>
          </p:nvPr>
        </p:nvGraphicFramePr>
        <p:xfrm>
          <a:off x="696000" y="2353274"/>
          <a:ext cx="10799999" cy="25958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444137">
                  <a:extLst>
                    <a:ext uri="{9D8B030D-6E8A-4147-A177-3AD203B41FA5}">
                      <a16:colId xmlns:a16="http://schemas.microsoft.com/office/drawing/2014/main" val="1369841776"/>
                    </a:ext>
                  </a:extLst>
                </a:gridCol>
                <a:gridCol w="2755862">
                  <a:extLst>
                    <a:ext uri="{9D8B030D-6E8A-4147-A177-3AD203B41FA5}">
                      <a16:colId xmlns:a16="http://schemas.microsoft.com/office/drawing/2014/main" val="2031920472"/>
                    </a:ext>
                  </a:extLst>
                </a:gridCol>
                <a:gridCol w="3600000">
                  <a:extLst>
                    <a:ext uri="{9D8B030D-6E8A-4147-A177-3AD203B41FA5}">
                      <a16:colId xmlns:a16="http://schemas.microsoft.com/office/drawing/2014/main" val="31093370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費目</a:t>
                      </a:r>
                    </a:p>
                  </a:txBody>
                  <a:tcPr anchor="ctr">
                    <a:solidFill>
                      <a:srgbClr val="A481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額（税込）</a:t>
                      </a:r>
                    </a:p>
                  </a:txBody>
                  <a:tcPr anchor="ctr">
                    <a:solidFill>
                      <a:srgbClr val="F298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支払先等</a:t>
                      </a:r>
                    </a:p>
                  </a:txBody>
                  <a:tcPr anchor="ctr">
                    <a:solidFill>
                      <a:srgbClr val="AACC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414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9224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7662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60652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4402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6105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6749045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696001" y="1286440"/>
            <a:ext cx="10799998" cy="461665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  <a:buSzPct val="130000"/>
            </a:pP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円（税込）</a:t>
            </a:r>
          </a:p>
        </p:txBody>
      </p:sp>
      <p:sp>
        <p:nvSpPr>
          <p:cNvPr id="15" name="四角形: 角を丸くする 2">
            <a:extLst>
              <a:ext uri="{FF2B5EF4-FFF2-40B4-BE49-F238E27FC236}">
                <a16:creationId xmlns:a16="http://schemas.microsoft.com/office/drawing/2014/main" id="{3A51620C-F5C1-7C2F-2003-400C7A302EB0}"/>
              </a:ext>
            </a:extLst>
          </p:cNvPr>
          <p:cNvSpPr/>
          <p:nvPr/>
        </p:nvSpPr>
        <p:spPr>
          <a:xfrm>
            <a:off x="696000" y="880539"/>
            <a:ext cx="2070897" cy="343154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ja-JP" altLang="en-US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総事業費</a:t>
            </a:r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129944"/>
              </p:ext>
            </p:extLst>
          </p:nvPr>
        </p:nvGraphicFramePr>
        <p:xfrm>
          <a:off x="696000" y="5497473"/>
          <a:ext cx="10800000" cy="111252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1369841776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2636419224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3567177690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285634074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31920472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1093370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企業・団体名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円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企業・団体名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円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企業・団体名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円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4402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企業・団体名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円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企業・団体名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円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企業・団体名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円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6105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企業・団体名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円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企業・団体名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円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企業・団体名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円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6749045"/>
                  </a:ext>
                </a:extLst>
              </a:tr>
            </a:tbl>
          </a:graphicData>
        </a:graphic>
      </p:graphicFrame>
      <p:sp>
        <p:nvSpPr>
          <p:cNvPr id="18" name="四角形: 角を丸くする 5">
            <a:extLst>
              <a:ext uri="{FF2B5EF4-FFF2-40B4-BE49-F238E27FC236}">
                <a16:creationId xmlns:a16="http://schemas.microsoft.com/office/drawing/2014/main" id="{154A1446-FBF5-304F-C93F-17896EDE9A7A}"/>
              </a:ext>
            </a:extLst>
          </p:cNvPr>
          <p:cNvSpPr/>
          <p:nvPr/>
        </p:nvSpPr>
        <p:spPr>
          <a:xfrm>
            <a:off x="696000" y="5077605"/>
            <a:ext cx="2070897" cy="343154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ja-JP" altLang="en-US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負担者内訳</a:t>
            </a:r>
          </a:p>
        </p:txBody>
      </p:sp>
      <p:sp>
        <p:nvSpPr>
          <p:cNvPr id="12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448800" y="6501196"/>
            <a:ext cx="2743200" cy="228397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75BE4-2D44-45F7-9884-41125FA9A20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4648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4CC96D4C-9FD2-06DF-D675-249DA8AE481A}"/>
              </a:ext>
            </a:extLst>
          </p:cNvPr>
          <p:cNvSpPr txBox="1">
            <a:spLocks/>
          </p:cNvSpPr>
          <p:nvPr/>
        </p:nvSpPr>
        <p:spPr>
          <a:xfrm>
            <a:off x="181711" y="85266"/>
            <a:ext cx="9962414" cy="6029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b="1" kern="12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defRPr>
            </a:lvl1pPr>
          </a:lstStyle>
          <a:p>
            <a:r>
              <a:rPr lang="en-US" altLang="ja-JP" sz="2400" dirty="0"/>
              <a:t>08 </a:t>
            </a:r>
            <a:r>
              <a:rPr lang="en-US" altLang="ja-JP" sz="3200" dirty="0">
                <a:solidFill>
                  <a:srgbClr val="BDAE85"/>
                </a:solidFill>
              </a:rPr>
              <a:t>|</a:t>
            </a:r>
            <a:r>
              <a:rPr lang="ja-JP" altLang="en-US" sz="2400" dirty="0"/>
              <a:t>過去の取組実績や付加提案</a:t>
            </a:r>
          </a:p>
        </p:txBody>
      </p:sp>
      <p:sp>
        <p:nvSpPr>
          <p:cNvPr id="35" name="四角形: 角を丸くする 2">
            <a:extLst>
              <a:ext uri="{FF2B5EF4-FFF2-40B4-BE49-F238E27FC236}">
                <a16:creationId xmlns:a16="http://schemas.microsoft.com/office/drawing/2014/main" id="{3A51620C-F5C1-7C2F-2003-400C7A302EB0}"/>
              </a:ext>
            </a:extLst>
          </p:cNvPr>
          <p:cNvSpPr/>
          <p:nvPr/>
        </p:nvSpPr>
        <p:spPr>
          <a:xfrm>
            <a:off x="872839" y="880539"/>
            <a:ext cx="3016581" cy="343154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ja-JP" altLang="en-US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過去の取組実績や付加提案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872839" y="1380167"/>
            <a:ext cx="10446323" cy="4990532"/>
          </a:xfrm>
          <a:prstGeom prst="rect">
            <a:avLst/>
          </a:prstGeom>
          <a:noFill/>
          <a:ln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4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kumimoji="1" lang="ja-JP" altLang="en-US" sz="140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448800" y="6501196"/>
            <a:ext cx="2743200" cy="228397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75BE4-2D44-45F7-9884-41125FA9A20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76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Meiryo UI"/>
        <a:ea typeface="ＭＳ Ｐゴシック"/>
        <a:cs typeface=""/>
      </a:majorFont>
      <a:minorFont>
        <a:latin typeface="Meiryo U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ARIYA_SC（荒井モデル）.potx" id="{73EC5655-3F38-47D7-88D0-5C11B60CEF64}" vid="{A9AA0F13-EEBE-4256-A23B-75E1201680A5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AD04243B0E2FD4F90A8078E88515836" ma:contentTypeVersion="11" ma:contentTypeDescription="新しいドキュメントを作成します。" ma:contentTypeScope="" ma:versionID="06994cd09eded9d35bc53ea866f05634">
  <xsd:schema xmlns:xsd="http://www.w3.org/2001/XMLSchema" xmlns:xs="http://www.w3.org/2001/XMLSchema" xmlns:p="http://schemas.microsoft.com/office/2006/metadata/properties" xmlns:ns2="84ba6f7c-f692-49a0-b243-42ca219a2a64" xmlns:ns3="3bd9d311-65ea-4a5c-bf9b-06d25674d9a3" targetNamespace="http://schemas.microsoft.com/office/2006/metadata/properties" ma:root="true" ma:fieldsID="5836237e1771f6006e8e43922cb2937b" ns2:_="" ns3:_="">
    <xsd:import namespace="84ba6f7c-f692-49a0-b243-42ca219a2a64"/>
    <xsd:import namespace="3bd9d311-65ea-4a5c-bf9b-06d25674d9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ba6f7c-f692-49a0-b243-42ca219a2a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079c317c-d538-4ed4-85e0-1d22358aeb3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d9d311-65ea-4a5c-bf9b-06d25674d9a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c0d62f0a-8162-4739-8920-d3d859271066}" ma:internalName="TaxCatchAll" ma:showField="CatchAllData" ma:web="3bd9d311-65ea-4a5c-bf9b-06d25674d9a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4ba6f7c-f692-49a0-b243-42ca219a2a64">
      <Terms xmlns="http://schemas.microsoft.com/office/infopath/2007/PartnerControls"/>
    </lcf76f155ced4ddcb4097134ff3c332f>
    <TaxCatchAll xmlns="3bd9d311-65ea-4a5c-bf9b-06d25674d9a3" xsi:nil="true"/>
  </documentManagement>
</p:properties>
</file>

<file path=customXml/itemProps1.xml><?xml version="1.0" encoding="utf-8"?>
<ds:datastoreItem xmlns:ds="http://schemas.openxmlformats.org/officeDocument/2006/customXml" ds:itemID="{25150A01-A9ED-4AAA-A3D4-EB8C0486AC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7007733-3A6D-4DE7-8A8A-9B19BEB9E9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ba6f7c-f692-49a0-b243-42ca219a2a64"/>
    <ds:schemaRef ds:uri="3bd9d311-65ea-4a5c-bf9b-06d25674d9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41F422F-90CA-432A-BDF2-ADCFBE88C69A}">
  <ds:schemaRefs>
    <ds:schemaRef ds:uri="http://schemas.microsoft.com/office/2006/documentManagement/types"/>
    <ds:schemaRef ds:uri="84ba6f7c-f692-49a0-b243-42ca219a2a64"/>
    <ds:schemaRef ds:uri="http://purl.org/dc/terms/"/>
    <ds:schemaRef ds:uri="3bd9d311-65ea-4a5c-bf9b-06d25674d9a3"/>
    <ds:schemaRef ds:uri="http://schemas.microsoft.com/office/infopath/2007/PartnerControls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2966</TotalTime>
  <Words>298</Words>
  <Application>Microsoft Office PowerPoint</Application>
  <PresentationFormat>ワイド画面</PresentationFormat>
  <Paragraphs>104</Paragraphs>
  <Slides>8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Meiryo UI</vt:lpstr>
      <vt:lpstr>游ゴシック</vt:lpstr>
      <vt:lpstr>Arial</vt:lpstr>
      <vt:lpstr>Office テーマ</vt:lpstr>
      <vt:lpstr>PowerPoint プレゼンテーション</vt:lpstr>
      <vt:lpstr>02 |団体情報</vt:lpstr>
      <vt:lpstr>PowerPoint プレゼンテーション</vt:lpstr>
      <vt:lpstr>PowerPoint プレゼンテーション</vt:lpstr>
      <vt:lpstr>PowerPoint プレゼンテーション</vt:lpstr>
      <vt:lpstr>06 |実施スケジュール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見田　裕子</dc:creator>
  <cp:lastModifiedBy>荒井　秀行</cp:lastModifiedBy>
  <cp:revision>135</cp:revision>
  <cp:lastPrinted>2022-11-22T00:54:19Z</cp:lastPrinted>
  <dcterms:created xsi:type="dcterms:W3CDTF">2022-09-14T04:57:08Z</dcterms:created>
  <dcterms:modified xsi:type="dcterms:W3CDTF">2023-03-29T00:16:19Z</dcterms:modified>
</cp:coreProperties>
</file>