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87" r:id="rId5"/>
    <p:sldId id="274" r:id="rId6"/>
    <p:sldId id="286" r:id="rId7"/>
    <p:sldId id="275" r:id="rId8"/>
    <p:sldId id="283" r:id="rId9"/>
    <p:sldId id="284" r:id="rId10"/>
    <p:sldId id="278" r:id="rId11"/>
    <p:sldId id="279" r:id="rId12"/>
    <p:sldId id="280" r:id="rId13"/>
    <p:sldId id="281" r:id="rId1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高木 厚" initials="高木" lastIdx="2" clrIdx="0">
    <p:extLst>
      <p:ext uri="{19B8F6BF-5375-455C-9EA6-DF929625EA0E}">
        <p15:presenceInfo xmlns:p15="http://schemas.microsoft.com/office/powerpoint/2012/main" userId="88b25c724305a8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AE86"/>
    <a:srgbClr val="404040"/>
    <a:srgbClr val="A481B9"/>
    <a:srgbClr val="FED4DA"/>
    <a:srgbClr val="BDAF84"/>
    <a:srgbClr val="FFFFFF"/>
    <a:srgbClr val="BDAE85"/>
    <a:srgbClr val="F39801"/>
    <a:srgbClr val="B5D12C"/>
    <a:srgbClr val="F2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3733" autoAdjust="0"/>
  </p:normalViewPr>
  <p:slideViewPr>
    <p:cSldViewPr snapToGrid="0">
      <p:cViewPr varScale="1">
        <p:scale>
          <a:sx n="93" d="100"/>
          <a:sy n="93" d="100"/>
        </p:scale>
        <p:origin x="102" y="2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5236" y="8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325B6D3-3FBF-8B6C-0A5A-C983D6A251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A0B3DC-5371-127D-9BB5-EBDBA53035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CECB3-B477-4804-A814-DC6E83DA3994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5BC985-0BB5-07C0-3516-FBAB6DEDB3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B78B76-5AE1-1CE0-AAF5-CE8D88216E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A7675-DE86-4114-A12D-C8B0127CB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37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20AFC-F448-407E-9B47-6F5E215B9C24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539C3-546B-4B43-B808-84460FDA6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545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E382D-7164-4322-B0D5-13BF5D8B602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87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E382D-7164-4322-B0D5-13BF5D8B602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5854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E382D-7164-4322-B0D5-13BF5D8B602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53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90288" y="2288100"/>
            <a:ext cx="6071616" cy="2387600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F1B8909-5D5E-6D5D-6B41-48326113F1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688" y="2288100"/>
            <a:ext cx="2566416" cy="241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7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0F1B8909-5D5E-6D5D-6B41-48326113F1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911" y="2482946"/>
            <a:ext cx="1597257" cy="1504854"/>
          </a:xfrm>
          <a:prstGeom prst="rect">
            <a:avLst/>
          </a:prstGeom>
        </p:spPr>
      </p:pic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CC3FFF9A-C4BA-84FD-AF21-00D7049CD1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79861" y="2588684"/>
            <a:ext cx="6705071" cy="429683"/>
          </a:xfrm>
        </p:spPr>
        <p:txBody>
          <a:bodyPr/>
          <a:lstStyle>
            <a:lvl1pPr marL="0" indent="0">
              <a:buNone/>
              <a:defRPr sz="2800" b="1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タイトルを記載</a:t>
            </a:r>
            <a:endParaRPr kumimoji="1" lang="en-US" altLang="ja-JP"/>
          </a:p>
        </p:txBody>
      </p:sp>
      <p:sp>
        <p:nvSpPr>
          <p:cNvPr id="13" name="テキスト プレースホルダー 9">
            <a:extLst>
              <a:ext uri="{FF2B5EF4-FFF2-40B4-BE49-F238E27FC236}">
                <a16:creationId xmlns:a16="http://schemas.microsoft.com/office/drawing/2014/main" id="{660B904F-BF18-A879-D4EA-AF24D9C4B7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79861" y="3275542"/>
            <a:ext cx="6705071" cy="306916"/>
          </a:xfrm>
        </p:spPr>
        <p:txBody>
          <a:bodyPr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en-US" altLang="ja-JP"/>
              <a:t>2024</a:t>
            </a:r>
            <a:r>
              <a:rPr kumimoji="1" lang="ja-JP" altLang="en-US"/>
              <a:t>年</a:t>
            </a:r>
            <a:r>
              <a:rPr kumimoji="1" lang="en-US" altLang="ja-JP"/>
              <a:t>X</a:t>
            </a:r>
            <a:r>
              <a:rPr kumimoji="1" lang="ja-JP" altLang="en-US"/>
              <a:t>月</a:t>
            </a:r>
            <a:r>
              <a:rPr kumimoji="1" lang="en-US" altLang="ja-JP"/>
              <a:t>X</a:t>
            </a:r>
            <a:r>
              <a:rPr kumimoji="1" lang="ja-JP" altLang="en-US"/>
              <a:t>日（提出日付を記載）</a:t>
            </a:r>
            <a:endParaRPr kumimoji="1" lang="en-US" altLang="ja-JP"/>
          </a:p>
          <a:p>
            <a:pPr lvl="0"/>
            <a:endParaRPr kumimoji="1" lang="en-US" altLang="ja-JP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63449A0-5B0E-92B2-6697-A99187223214}"/>
              </a:ext>
            </a:extLst>
          </p:cNvPr>
          <p:cNvCxnSpPr>
            <a:cxnSpLocks/>
          </p:cNvCxnSpPr>
          <p:nvPr userDrawn="1"/>
        </p:nvCxnSpPr>
        <p:spPr>
          <a:xfrm>
            <a:off x="3979861" y="3063104"/>
            <a:ext cx="6078539" cy="0"/>
          </a:xfrm>
          <a:prstGeom prst="line">
            <a:avLst/>
          </a:prstGeom>
          <a:ln w="57150">
            <a:solidFill>
              <a:srgbClr val="F2A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9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21030kariya-c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B22A40C9-AF17-DD1B-5884-21E9AA889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F099E890-4DB6-D74E-C31C-172559FBF1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557" y="99961"/>
            <a:ext cx="1618733" cy="44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79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3CB75D9B-B7C9-5DEC-480D-2E56AAE1EB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2CCF2BAF-CCEE-991C-ADFB-6A942ECA5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89AC6F0-5026-0DE2-847A-3A65E5583424}"/>
              </a:ext>
            </a:extLst>
          </p:cNvPr>
          <p:cNvCxnSpPr>
            <a:cxnSpLocks/>
          </p:cNvCxnSpPr>
          <p:nvPr userDrawn="1"/>
        </p:nvCxnSpPr>
        <p:spPr>
          <a:xfrm>
            <a:off x="0" y="688204"/>
            <a:ext cx="12192000" cy="0"/>
          </a:xfrm>
          <a:prstGeom prst="line">
            <a:avLst/>
          </a:prstGeom>
          <a:ln w="57150">
            <a:solidFill>
              <a:srgbClr val="AACC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59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-16042" y="688204"/>
            <a:ext cx="12204000" cy="0"/>
          </a:xfrm>
          <a:prstGeom prst="line">
            <a:avLst/>
          </a:prstGeom>
          <a:ln w="57150">
            <a:solidFill>
              <a:srgbClr val="F2A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BE86919-AD7B-195A-276F-6C2236735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9094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D33409CA-48BA-9B94-ECD3-24EE511346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965AB56-DDCD-281B-6604-20B0DF0D1E3F}"/>
              </a:ext>
            </a:extLst>
          </p:cNvPr>
          <p:cNvCxnSpPr/>
          <p:nvPr userDrawn="1"/>
        </p:nvCxnSpPr>
        <p:spPr>
          <a:xfrm>
            <a:off x="-16042" y="688204"/>
            <a:ext cx="12204000" cy="0"/>
          </a:xfrm>
          <a:prstGeom prst="line">
            <a:avLst/>
          </a:prstGeom>
          <a:ln w="57150">
            <a:solidFill>
              <a:srgbClr val="9065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タイトル 1">
            <a:extLst>
              <a:ext uri="{FF2B5EF4-FFF2-40B4-BE49-F238E27FC236}">
                <a16:creationId xmlns:a16="http://schemas.microsoft.com/office/drawing/2014/main" id="{0DD4982E-A2AA-4441-020C-4D396BEE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2434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BDA9B3C9-7C68-53EE-4021-E1807BD786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BE2E8179-B402-8266-483B-2B59AE05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0C8F08E7-7829-8148-4A83-E144B310BDE5}"/>
              </a:ext>
            </a:extLst>
          </p:cNvPr>
          <p:cNvCxnSpPr>
            <a:cxnSpLocks/>
          </p:cNvCxnSpPr>
          <p:nvPr userDrawn="1"/>
        </p:nvCxnSpPr>
        <p:spPr>
          <a:xfrm>
            <a:off x="0" y="688204"/>
            <a:ext cx="12192000" cy="0"/>
          </a:xfrm>
          <a:prstGeom prst="line">
            <a:avLst/>
          </a:prstGeom>
          <a:ln w="57150">
            <a:solidFill>
              <a:srgbClr val="AACC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93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92" y="90359"/>
            <a:ext cx="11611707" cy="597989"/>
          </a:xfrm>
        </p:spPr>
        <p:txBody>
          <a:bodyPr>
            <a:noAutofit/>
          </a:bodyPr>
          <a:lstStyle>
            <a:lvl1pPr>
              <a:defRPr sz="24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" y="750985"/>
            <a:ext cx="11611707" cy="4351338"/>
          </a:xfrm>
        </p:spPr>
        <p:txBody>
          <a:bodyPr>
            <a:normAutofit/>
          </a:bodyPr>
          <a:lstStyle>
            <a:lvl1pPr>
              <a:defRPr sz="24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>
              <a:defRPr sz="2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>
              <a:defRPr sz="18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>
              <a:defRPr sz="16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>
              <a:defRPr sz="16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595666"/>
            <a:ext cx="2743200" cy="3651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23944" y="6604666"/>
            <a:ext cx="4114800" cy="3651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1288" y="6595666"/>
            <a:ext cx="2743200" cy="365125"/>
          </a:xfrm>
        </p:spPr>
        <p:txBody>
          <a:bodyPr/>
          <a:lstStyle/>
          <a:p>
            <a:fld id="{9CD75BE4-2D44-45F7-9884-41125FA9A20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179682" y="688348"/>
            <a:ext cx="11843471" cy="626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36000" tIns="7200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base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096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877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60" r:id="rId3"/>
    <p:sldLayoutId id="2147483668" r:id="rId4"/>
    <p:sldLayoutId id="2147483669" r:id="rId5"/>
    <p:sldLayoutId id="2147483670" r:id="rId6"/>
    <p:sldLayoutId id="2147483671" r:id="rId7"/>
    <p:sldLayoutId id="2147483662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56D15ACB-80E6-A5AC-052F-C1969CD9F4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79861" y="2588684"/>
            <a:ext cx="7365472" cy="840316"/>
          </a:xfrm>
        </p:spPr>
        <p:txBody>
          <a:bodyPr>
            <a:normAutofit/>
          </a:bodyPr>
          <a:lstStyle/>
          <a:p>
            <a:r>
              <a:rPr kumimoji="1" lang="en-US" altLang="ja-JP"/>
              <a:t>R6 </a:t>
            </a:r>
            <a:r>
              <a:rPr kumimoji="1" lang="ja-JP" altLang="en-US"/>
              <a:t>課題解決型プロジェクト提案資料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575A1F-4B68-A6B7-7935-575196E925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79861" y="3429000"/>
            <a:ext cx="6705071" cy="544739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/>
              <a:t>2024</a:t>
            </a:r>
            <a:r>
              <a:rPr kumimoji="1" lang="ja-JP" altLang="en-US"/>
              <a:t>年</a:t>
            </a:r>
            <a:r>
              <a:rPr lang="en-US" altLang="ja-JP"/>
              <a:t>4</a:t>
            </a:r>
            <a:r>
              <a:rPr kumimoji="1" lang="ja-JP" altLang="en-US"/>
              <a:t>月</a:t>
            </a:r>
            <a:r>
              <a:rPr kumimoji="1" lang="en-US" altLang="ja-JP"/>
              <a:t>X</a:t>
            </a:r>
            <a:r>
              <a:rPr kumimoji="1" lang="ja-JP" altLang="en-US"/>
              <a:t>日（提出日付を記載）　</a:t>
            </a:r>
            <a:endParaRPr kumimoji="1" lang="en-US" altLang="ja-JP"/>
          </a:p>
          <a:p>
            <a:r>
              <a:rPr kumimoji="1" lang="ja-JP" altLang="en-US"/>
              <a:t>株式会社</a:t>
            </a:r>
            <a:r>
              <a:rPr kumimoji="1" lang="en-US" altLang="ja-JP"/>
              <a:t>XXXXXXXXXX</a:t>
            </a:r>
            <a:r>
              <a:rPr kumimoji="1" lang="ja-JP" altLang="en-US"/>
              <a:t>（社名を記載）</a:t>
            </a:r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4116853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CC96D4C-9FD2-06DF-D675-249DA8AE481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08 </a:t>
            </a:r>
            <a:r>
              <a:rPr lang="en-US" altLang="ja-JP" sz="3200" dirty="0">
                <a:solidFill>
                  <a:srgbClr val="BDAE85"/>
                </a:solidFill>
              </a:rPr>
              <a:t>|</a:t>
            </a:r>
            <a:r>
              <a:rPr lang="ja-JP" altLang="en-US" sz="2400" dirty="0"/>
              <a:t>過去の取組実績や付加提案</a:t>
            </a:r>
          </a:p>
        </p:txBody>
      </p:sp>
      <p:sp>
        <p:nvSpPr>
          <p:cNvPr id="35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9" y="880539"/>
            <a:ext cx="3016581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過去の取組実績や付加提案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872839" y="1380167"/>
            <a:ext cx="10446323" cy="4990532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SzPct val="130000"/>
            </a:pPr>
            <a:endParaRPr lang="en-US" altLang="ja-JP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四角形: 角を丸くする 2">
            <a:extLst>
              <a:ext uri="{FF2B5EF4-FFF2-40B4-BE49-F238E27FC236}">
                <a16:creationId xmlns:a16="http://schemas.microsoft.com/office/drawing/2014/main" id="{EC3593A9-ECAB-07B0-64B9-AF8551B29A2D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R6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7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DA44CAA-C81A-C4FC-B103-E5829D320B9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/>
              <a:t>00 </a:t>
            </a:r>
            <a:r>
              <a:rPr lang="en-US" altLang="ja-JP" sz="3200">
                <a:solidFill>
                  <a:srgbClr val="9065A9"/>
                </a:solidFill>
              </a:rPr>
              <a:t>|</a:t>
            </a:r>
            <a:r>
              <a:rPr lang="ja-JP" altLang="en-US" sz="2400"/>
              <a:t>目次</a:t>
            </a:r>
            <a:endParaRPr lang="ja-JP" altLang="en-US" sz="2400" dirty="0"/>
          </a:p>
        </p:txBody>
      </p:sp>
      <p:sp>
        <p:nvSpPr>
          <p:cNvPr id="17" name="四角形: 角を丸くする 2">
            <a:extLst>
              <a:ext uri="{FF2B5EF4-FFF2-40B4-BE49-F238E27FC236}">
                <a16:creationId xmlns:a16="http://schemas.microsoft.com/office/drawing/2014/main" id="{489A3F02-B7DE-B48F-ED92-CA3F4AF69388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R6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A22C16F-422D-2561-61A2-F9B60B486C4E}"/>
              </a:ext>
            </a:extLst>
          </p:cNvPr>
          <p:cNvSpPr txBox="1">
            <a:spLocks/>
          </p:cNvSpPr>
          <p:nvPr/>
        </p:nvSpPr>
        <p:spPr>
          <a:xfrm>
            <a:off x="857986" y="1449161"/>
            <a:ext cx="9962414" cy="42168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ja-JP" sz="2400"/>
              <a:t>01 </a:t>
            </a:r>
            <a:r>
              <a:rPr lang="en-US" altLang="ja-JP" sz="3200">
                <a:solidFill>
                  <a:srgbClr val="9065A9"/>
                </a:solidFill>
              </a:rPr>
              <a:t>|</a:t>
            </a:r>
            <a:r>
              <a:rPr lang="en-US" altLang="ja-JP" sz="2400"/>
              <a:t>R6</a:t>
            </a:r>
            <a:r>
              <a:rPr lang="ja-JP" altLang="en-US" sz="2400"/>
              <a:t>企画提案</a:t>
            </a:r>
            <a:r>
              <a:rPr lang="ja-JP" altLang="en-US" sz="2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の概要　　</a:t>
            </a:r>
            <a:endParaRPr lang="ja-JP" altLang="en-US" sz="2400"/>
          </a:p>
          <a:p>
            <a:pPr>
              <a:lnSpc>
                <a:spcPct val="100000"/>
              </a:lnSpc>
            </a:pPr>
            <a:r>
              <a:rPr lang="en-US" altLang="ja-JP" sz="2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02 </a:t>
            </a:r>
            <a:r>
              <a:rPr lang="en-US" altLang="ja-JP" sz="3200" b="1">
                <a:solidFill>
                  <a:srgbClr val="F298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|</a:t>
            </a:r>
            <a:r>
              <a:rPr lang="ja-JP" altLang="en-US" sz="2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団体情報　　　　　　 </a:t>
            </a:r>
            <a:endParaRPr lang="en-US" altLang="ja-JP" sz="24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400"/>
              <a:t>03 </a:t>
            </a:r>
            <a:r>
              <a:rPr lang="en-US" altLang="ja-JP" sz="3200">
                <a:solidFill>
                  <a:srgbClr val="AACC04"/>
                </a:solidFill>
              </a:rPr>
              <a:t>|</a:t>
            </a:r>
            <a:r>
              <a:rPr lang="ja-JP" altLang="en-US" sz="2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課題解決の方法</a:t>
            </a:r>
            <a:endParaRPr lang="en-US" altLang="ja-JP" sz="24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400"/>
              <a:t>04 </a:t>
            </a:r>
            <a:r>
              <a:rPr lang="en-US" altLang="ja-JP" sz="3200"/>
              <a:t>|</a:t>
            </a:r>
            <a:r>
              <a:rPr lang="ja-JP" altLang="en-US" sz="2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検証項目及び将来展望</a:t>
            </a:r>
            <a:endParaRPr lang="en-US" altLang="ja-JP" sz="24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400"/>
              <a:t>05 </a:t>
            </a:r>
            <a:r>
              <a:rPr lang="en-US" altLang="ja-JP" sz="3200">
                <a:solidFill>
                  <a:srgbClr val="9065A9"/>
                </a:solidFill>
              </a:rPr>
              <a:t>|</a:t>
            </a:r>
            <a:r>
              <a:rPr lang="ja-JP" altLang="en-US" sz="2400"/>
              <a:t>実施体制・役割分担</a:t>
            </a:r>
            <a:endParaRPr lang="en-US" altLang="ja-JP" sz="2400"/>
          </a:p>
          <a:p>
            <a:pPr>
              <a:lnSpc>
                <a:spcPct val="100000"/>
              </a:lnSpc>
            </a:pPr>
            <a:r>
              <a:rPr lang="en-US" altLang="ja-JP" sz="2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06 </a:t>
            </a:r>
            <a:r>
              <a:rPr lang="en-US" altLang="ja-JP" sz="3200">
                <a:solidFill>
                  <a:srgbClr val="F29800"/>
                </a:solidFill>
              </a:rPr>
              <a:t>|</a:t>
            </a:r>
            <a:r>
              <a:rPr lang="ja-JP" altLang="en-US" sz="2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実施スケジュール</a:t>
            </a:r>
            <a:endParaRPr lang="en-US" altLang="ja-JP" sz="24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400"/>
              <a:t>07 </a:t>
            </a:r>
            <a:r>
              <a:rPr lang="en-US" altLang="ja-JP" sz="3200">
                <a:solidFill>
                  <a:srgbClr val="AACC04"/>
                </a:solidFill>
              </a:rPr>
              <a:t>|</a:t>
            </a:r>
            <a:r>
              <a:rPr lang="ja-JP" altLang="en-US" sz="2400"/>
              <a:t>事業費</a:t>
            </a:r>
            <a:endParaRPr lang="en-US" altLang="ja-JP" sz="2400"/>
          </a:p>
          <a:p>
            <a:pPr>
              <a:lnSpc>
                <a:spcPct val="100000"/>
              </a:lnSpc>
            </a:pPr>
            <a:r>
              <a:rPr lang="en-US" altLang="ja-JP" sz="2400"/>
              <a:t>08 </a:t>
            </a:r>
            <a:r>
              <a:rPr lang="en-US" altLang="ja-JP" sz="3200">
                <a:solidFill>
                  <a:srgbClr val="BDAE85"/>
                </a:solidFill>
              </a:rPr>
              <a:t>|</a:t>
            </a:r>
            <a:r>
              <a:rPr lang="ja-JP" altLang="en-US" sz="2400"/>
              <a:t>過去の取組実績や付加提案</a:t>
            </a:r>
          </a:p>
        </p:txBody>
      </p:sp>
    </p:spTree>
    <p:extLst>
      <p:ext uri="{BB962C8B-B14F-4D97-AF65-F5344CB8AC3E}">
        <p14:creationId xmlns:p14="http://schemas.microsoft.com/office/powerpoint/2010/main" val="342251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774688" y="3410320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提案者情報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DA44CAA-C81A-C4FC-B103-E5829D320B9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/>
              <a:t>01 </a:t>
            </a:r>
            <a:r>
              <a:rPr lang="en-US" altLang="ja-JP" sz="3200">
                <a:solidFill>
                  <a:srgbClr val="9065A9"/>
                </a:solidFill>
              </a:rPr>
              <a:t>|</a:t>
            </a:r>
            <a:r>
              <a:rPr lang="en-US" altLang="ja-JP" sz="2400">
                <a:solidFill>
                  <a:srgbClr val="C00000"/>
                </a:solidFill>
              </a:rPr>
              <a:t>R6</a:t>
            </a:r>
            <a:r>
              <a:rPr lang="ja-JP" altLang="en-US" sz="2400"/>
              <a:t>企画</a:t>
            </a:r>
            <a:r>
              <a:rPr lang="ja-JP" altLang="en-US" sz="2400" dirty="0"/>
              <a:t>提案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の概要</a:t>
            </a:r>
            <a:endParaRPr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4687" y="1380167"/>
            <a:ext cx="10446323" cy="33682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774687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解決したい課題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25087" y="1058724"/>
            <a:ext cx="4695924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専用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Web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サイトで公開している行政課題等の名称を記載してください。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4688" y="2477319"/>
            <a:ext cx="10446323" cy="6723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endParaRPr lang="ja-JP" alt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774688" y="1977691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プロジェクト名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294272"/>
              </p:ext>
            </p:extLst>
          </p:nvPr>
        </p:nvGraphicFramePr>
        <p:xfrm>
          <a:off x="774688" y="3905316"/>
          <a:ext cx="10446327" cy="25958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151766">
                  <a:extLst>
                    <a:ext uri="{9D8B030D-6E8A-4147-A177-3AD203B41FA5}">
                      <a16:colId xmlns:a16="http://schemas.microsoft.com/office/drawing/2014/main" val="1369841776"/>
                    </a:ext>
                  </a:extLst>
                </a:gridCol>
                <a:gridCol w="1864311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7430250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提出者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代表者名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連絡先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担当部署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4173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担当者名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41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66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</a:tbl>
          </a:graphicData>
        </a:graphic>
      </p:graphicFrame>
      <p:sp>
        <p:nvSpPr>
          <p:cNvPr id="17" name="四角形: 角を丸くする 2">
            <a:extLst>
              <a:ext uri="{FF2B5EF4-FFF2-40B4-BE49-F238E27FC236}">
                <a16:creationId xmlns:a16="http://schemas.microsoft.com/office/drawing/2014/main" id="{489A3F02-B7DE-B48F-ED92-CA3F4AF69388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R6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2660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>
            <a:extLst>
              <a:ext uri="{FF2B5EF4-FFF2-40B4-BE49-F238E27FC236}">
                <a16:creationId xmlns:a16="http://schemas.microsoft.com/office/drawing/2014/main" id="{CD0E21D5-D873-34CE-B90F-FF392739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1" y="85266"/>
            <a:ext cx="9962414" cy="6029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02 </a:t>
            </a:r>
            <a:r>
              <a:rPr lang="en-US" altLang="ja-JP" sz="3200" b="1" dirty="0">
                <a:solidFill>
                  <a:srgbClr val="F298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団体情報</a:t>
            </a:r>
          </a:p>
        </p:txBody>
      </p:sp>
      <p:sp>
        <p:nvSpPr>
          <p:cNvPr id="37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872838" y="835796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代表団体情報</a:t>
            </a: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429734"/>
              </p:ext>
            </p:extLst>
          </p:nvPr>
        </p:nvGraphicFramePr>
        <p:xfrm>
          <a:off x="872838" y="1330792"/>
          <a:ext cx="10446324" cy="11125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95333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8350991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</a:tbl>
          </a:graphicData>
        </a:graphic>
      </p:graphicFrame>
      <p:sp>
        <p:nvSpPr>
          <p:cNvPr id="44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872838" y="2762250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構成団体情報</a:t>
            </a: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65532"/>
              </p:ext>
            </p:extLst>
          </p:nvPr>
        </p:nvGraphicFramePr>
        <p:xfrm>
          <a:off x="872838" y="3257246"/>
          <a:ext cx="10446324" cy="3337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46380">
                  <a:extLst>
                    <a:ext uri="{9D8B030D-6E8A-4147-A177-3AD203B41FA5}">
                      <a16:colId xmlns:a16="http://schemas.microsoft.com/office/drawing/2014/main" val="1197921635"/>
                    </a:ext>
                  </a:extLst>
                </a:gridCol>
                <a:gridCol w="1666288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8333656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</a:t>
                      </a: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②</a:t>
                      </a:r>
                    </a:p>
                  </a:txBody>
                  <a:tcPr anchor="ctr">
                    <a:solidFill>
                      <a:srgbClr val="F298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0322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379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88386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③</a:t>
                      </a:r>
                    </a:p>
                  </a:txBody>
                  <a:tcPr anchor="ctr">
                    <a:solidFill>
                      <a:srgbClr val="AACC0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7212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736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754181"/>
                  </a:ext>
                </a:extLst>
              </a:tr>
            </a:tbl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5718220" y="2961780"/>
            <a:ext cx="5502792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構成団体が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団体以上の場合は次</a:t>
            </a:r>
            <a:r>
              <a:rPr lang="ja-JP" altLang="en-US" sz="1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スライド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に新たに枠を設けて記載してください。</a:t>
            </a: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1163609-46AD-02FC-7713-140EF070EF82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R6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168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D3987F50-D36B-82D7-1874-62EF1F716729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03 </a:t>
            </a:r>
            <a:r>
              <a:rPr lang="en-US" altLang="ja-JP" sz="3200" dirty="0">
                <a:solidFill>
                  <a:srgbClr val="AACC04"/>
                </a:solidFill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課題解決の方法</a:t>
            </a:r>
            <a:endParaRPr lang="ja-JP" altLang="en-US" sz="2400" dirty="0"/>
          </a:p>
        </p:txBody>
      </p:sp>
      <p:sp>
        <p:nvSpPr>
          <p:cNvPr id="42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9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課題解決の方法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72839" y="1380167"/>
            <a:ext cx="10446323" cy="4990532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四角形: 角を丸くする 2">
            <a:extLst>
              <a:ext uri="{FF2B5EF4-FFF2-40B4-BE49-F238E27FC236}">
                <a16:creationId xmlns:a16="http://schemas.microsoft.com/office/drawing/2014/main" id="{C3AAB7D3-F323-72F6-641F-06A9F51A33F8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R6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94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872838" y="1380167"/>
            <a:ext cx="10446323" cy="4990532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SzPct val="130000"/>
            </a:pPr>
            <a:endParaRPr lang="en-US" altLang="ja-JP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SzPct val="130000"/>
            </a:pPr>
            <a:endParaRPr lang="en-US" altLang="ja-JP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CC96D4C-9FD2-06DF-D675-249DA8AE481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04 </a:t>
            </a:r>
            <a:r>
              <a:rPr lang="en-US" altLang="ja-JP" sz="3200" dirty="0"/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検証項目及び将来展望</a:t>
            </a:r>
            <a:endParaRPr lang="ja-JP" altLang="en-US" sz="2400" dirty="0"/>
          </a:p>
        </p:txBody>
      </p:sp>
      <p:sp>
        <p:nvSpPr>
          <p:cNvPr id="35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9" y="880539"/>
            <a:ext cx="272036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検証項目及び将来展望</a:t>
            </a:r>
          </a:p>
        </p:txBody>
      </p:sp>
      <p:sp>
        <p:nvSpPr>
          <p:cNvPr id="11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四角形: 角を丸くする 2">
            <a:extLst>
              <a:ext uri="{FF2B5EF4-FFF2-40B4-BE49-F238E27FC236}">
                <a16:creationId xmlns:a16="http://schemas.microsoft.com/office/drawing/2014/main" id="{CAE74E07-B58A-F9E8-136F-8E825E81FAF6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R6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528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872838" y="4156707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その他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DA44CAA-C81A-C4FC-B103-E5829D320B9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05 </a:t>
            </a:r>
            <a:r>
              <a:rPr lang="en-US" altLang="ja-JP" sz="3200" dirty="0">
                <a:solidFill>
                  <a:srgbClr val="9065A9"/>
                </a:solidFill>
              </a:rPr>
              <a:t>|</a:t>
            </a:r>
            <a:r>
              <a:rPr lang="ja-JP" altLang="en-US" sz="2400" dirty="0"/>
              <a:t>実施体制・役割分担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7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体制図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351454"/>
              </p:ext>
            </p:extLst>
          </p:nvPr>
        </p:nvGraphicFramePr>
        <p:xfrm>
          <a:off x="872837" y="4692196"/>
          <a:ext cx="10446327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482109">
                  <a:extLst>
                    <a:ext uri="{9D8B030D-6E8A-4147-A177-3AD203B41FA5}">
                      <a16:colId xmlns:a16="http://schemas.microsoft.com/office/drawing/2014/main" val="1369841776"/>
                    </a:ext>
                  </a:extLst>
                </a:gridCol>
                <a:gridCol w="3482109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3482109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関係機関等の名称</a:t>
                      </a: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必要な調整内容</a:t>
                      </a:r>
                    </a:p>
                  </a:txBody>
                  <a:tcPr anchor="ctr">
                    <a:solidFill>
                      <a:srgbClr val="F298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調整の状況・見込み</a:t>
                      </a:r>
                    </a:p>
                  </a:txBody>
                  <a:tcPr anchor="ctr">
                    <a:solidFill>
                      <a:srgbClr val="AACC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41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66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078026" y="4396730"/>
            <a:ext cx="6241137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体制図に記載している企業・団体以外で，調整の必要がある関係機関等（該当する場合のみ）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737717" y="1223693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737717" y="2678278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24505" y="2678278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278742" y="2678278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2" name="カギ線コネクタ 21"/>
          <p:cNvCxnSpPr>
            <a:stCxn id="17" idx="0"/>
            <a:endCxn id="15" idx="2"/>
          </p:cNvCxnSpPr>
          <p:nvPr/>
        </p:nvCxnSpPr>
        <p:spPr>
          <a:xfrm rot="5400000" flipH="1" flipV="1">
            <a:off x="4122834" y="705111"/>
            <a:ext cx="333122" cy="3613212"/>
          </a:xfrm>
          <a:prstGeom prst="bentConnector3">
            <a:avLst>
              <a:gd name="adj1" fmla="val 50000"/>
            </a:avLst>
          </a:prstGeom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>
            <a:stCxn id="15" idx="2"/>
            <a:endCxn id="18" idx="0"/>
          </p:cNvCxnSpPr>
          <p:nvPr/>
        </p:nvCxnSpPr>
        <p:spPr>
          <a:xfrm rot="16200000" flipH="1">
            <a:off x="7699952" y="741204"/>
            <a:ext cx="333122" cy="3541025"/>
          </a:xfrm>
          <a:prstGeom prst="bentConnector3">
            <a:avLst>
              <a:gd name="adj1" fmla="val 50000"/>
            </a:avLst>
          </a:prstGeom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15" idx="2"/>
            <a:endCxn id="16" idx="0"/>
          </p:cNvCxnSpPr>
          <p:nvPr/>
        </p:nvCxnSpPr>
        <p:spPr>
          <a:xfrm>
            <a:off x="6096001" y="2345156"/>
            <a:ext cx="0" cy="333122"/>
          </a:xfrm>
          <a:prstGeom prst="line">
            <a:avLst/>
          </a:prstGeom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8561962" y="904383"/>
            <a:ext cx="3317425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刈谷市に本社・本部機能がある場合は◎を付記</a:t>
            </a:r>
          </a:p>
        </p:txBody>
      </p:sp>
      <p:sp>
        <p:nvSpPr>
          <p:cNvPr id="2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四角形: 角を丸くする 2">
            <a:extLst>
              <a:ext uri="{FF2B5EF4-FFF2-40B4-BE49-F238E27FC236}">
                <a16:creationId xmlns:a16="http://schemas.microsoft.com/office/drawing/2014/main" id="{B9D77F79-F51F-7CD8-41B4-9E96FCCCE16B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R6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1637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>
            <a:extLst>
              <a:ext uri="{FF2B5EF4-FFF2-40B4-BE49-F238E27FC236}">
                <a16:creationId xmlns:a16="http://schemas.microsoft.com/office/drawing/2014/main" id="{CD0E21D5-D873-34CE-B90F-FF392739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1" y="85266"/>
            <a:ext cx="9962414" cy="60293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06 </a:t>
            </a:r>
            <a:r>
              <a:rPr lang="en-US" altLang="ja-JP" sz="3200" dirty="0">
                <a:solidFill>
                  <a:srgbClr val="F29800"/>
                </a:solidFill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実施スケジュール</a:t>
            </a:r>
          </a:p>
        </p:txBody>
      </p:sp>
      <p:sp>
        <p:nvSpPr>
          <p:cNvPr id="37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618406" y="835796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スケジュール</a:t>
            </a: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269111"/>
              </p:ext>
            </p:extLst>
          </p:nvPr>
        </p:nvGraphicFramePr>
        <p:xfrm>
          <a:off x="618406" y="1330792"/>
          <a:ext cx="10955188" cy="5191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82236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916146165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373777311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4244032403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115236110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447853852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70304909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957133865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155704127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661082287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475918790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7806529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取組①：準備・調整</a:t>
                      </a: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121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593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854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取組➁：実施</a:t>
                      </a: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170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53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170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取組③：検証</a:t>
                      </a: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71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890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110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0641281"/>
                  </a:ext>
                </a:extLst>
              </a:tr>
            </a:tbl>
          </a:graphicData>
        </a:graphic>
      </p:graphicFrame>
      <p:sp>
        <p:nvSpPr>
          <p:cNvPr id="1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四角形: 角を丸くする 2">
            <a:extLst>
              <a:ext uri="{FF2B5EF4-FFF2-40B4-BE49-F238E27FC236}">
                <a16:creationId xmlns:a16="http://schemas.microsoft.com/office/drawing/2014/main" id="{5F1016D2-A916-CF39-036C-29871F145113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R6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464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D3987F50-D36B-82D7-1874-62EF1F716729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07 </a:t>
            </a:r>
            <a:r>
              <a:rPr lang="en-US" altLang="ja-JP" sz="3200" dirty="0">
                <a:solidFill>
                  <a:srgbClr val="AACC04"/>
                </a:solidFill>
              </a:rPr>
              <a:t>|</a:t>
            </a:r>
            <a:r>
              <a:rPr lang="ja-JP" altLang="en-US" sz="2400" dirty="0"/>
              <a:t>事業費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696000" y="1950581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内訳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46321"/>
              </p:ext>
            </p:extLst>
          </p:nvPr>
        </p:nvGraphicFramePr>
        <p:xfrm>
          <a:off x="696000" y="2353274"/>
          <a:ext cx="10799999" cy="426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08360">
                  <a:extLst>
                    <a:ext uri="{9D8B030D-6E8A-4147-A177-3AD203B41FA5}">
                      <a16:colId xmlns:a16="http://schemas.microsoft.com/office/drawing/2014/main" val="1369841776"/>
                    </a:ext>
                  </a:extLst>
                </a:gridCol>
                <a:gridCol w="2621280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3223260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  <a:gridCol w="1247099">
                  <a:extLst>
                    <a:ext uri="{9D8B030D-6E8A-4147-A177-3AD203B41FA5}">
                      <a16:colId xmlns:a16="http://schemas.microsoft.com/office/drawing/2014/main" val="1821555128"/>
                    </a:ext>
                  </a:extLst>
                </a:gridCol>
              </a:tblGrid>
              <a:tr h="1603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費目・内容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見積</a:t>
                      </a:r>
                      <a:r>
                        <a:rPr kumimoji="1" lang="ja-JP" altLang="en-US" sz="140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税込）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積算根拠</a:t>
                      </a:r>
                      <a:r>
                        <a:rPr kumimoji="1" lang="en-US" altLang="ja-JP" sz="140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積算の考え方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支払先等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414073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662604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402886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105742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749045"/>
                  </a:ext>
                </a:extLst>
              </a:tr>
              <a:tr h="138777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479698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6160465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498375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654744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53771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736969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072584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696001" y="1286440"/>
            <a:ext cx="10799998" cy="44076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円（税込）</a:t>
            </a:r>
          </a:p>
        </p:txBody>
      </p:sp>
      <p:sp>
        <p:nvSpPr>
          <p:cNvPr id="15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696000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総事業費</a:t>
            </a:r>
          </a:p>
        </p:txBody>
      </p:sp>
      <p:sp>
        <p:nvSpPr>
          <p:cNvPr id="12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四角形: 角を丸くする 2">
            <a:extLst>
              <a:ext uri="{FF2B5EF4-FFF2-40B4-BE49-F238E27FC236}">
                <a16:creationId xmlns:a16="http://schemas.microsoft.com/office/drawing/2014/main" id="{386EF09D-526E-F740-2518-991DE9372727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R6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64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ＭＳ Ｐゴシック"/>
        <a:cs typeface=""/>
      </a:majorFont>
      <a:minorFont>
        <a:latin typeface="Meiryo U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RIYA_SC（荒井モデル）.potx" id="{73EC5655-3F38-47D7-88D0-5C11B60CEF64}" vid="{A9AA0F13-EEBE-4256-A23B-75E1201680A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AD04243B0E2FD4F90A8078E88515836" ma:contentTypeVersion="11" ma:contentTypeDescription="新しいドキュメントを作成します。" ma:contentTypeScope="" ma:versionID="06994cd09eded9d35bc53ea866f05634">
  <xsd:schema xmlns:xsd="http://www.w3.org/2001/XMLSchema" xmlns:xs="http://www.w3.org/2001/XMLSchema" xmlns:p="http://schemas.microsoft.com/office/2006/metadata/properties" xmlns:ns2="84ba6f7c-f692-49a0-b243-42ca219a2a64" xmlns:ns3="3bd9d311-65ea-4a5c-bf9b-06d25674d9a3" targetNamespace="http://schemas.microsoft.com/office/2006/metadata/properties" ma:root="true" ma:fieldsID="5836237e1771f6006e8e43922cb2937b" ns2:_="" ns3:_="">
    <xsd:import namespace="84ba6f7c-f692-49a0-b243-42ca219a2a64"/>
    <xsd:import namespace="3bd9d311-65ea-4a5c-bf9b-06d25674d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ba6f7c-f692-49a0-b243-42ca219a2a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79c317c-d538-4ed4-85e0-1d22358aeb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d9d311-65ea-4a5c-bf9b-06d25674d9a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c0d62f0a-8162-4739-8920-d3d859271066}" ma:internalName="TaxCatchAll" ma:showField="CatchAllData" ma:web="3bd9d311-65ea-4a5c-bf9b-06d25674d9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ba6f7c-f692-49a0-b243-42ca219a2a64">
      <Terms xmlns="http://schemas.microsoft.com/office/infopath/2007/PartnerControls"/>
    </lcf76f155ced4ddcb4097134ff3c332f>
    <TaxCatchAll xmlns="3bd9d311-65ea-4a5c-bf9b-06d25674d9a3" xsi:nil="true"/>
  </documentManagement>
</p:properties>
</file>

<file path=customXml/itemProps1.xml><?xml version="1.0" encoding="utf-8"?>
<ds:datastoreItem xmlns:ds="http://schemas.openxmlformats.org/officeDocument/2006/customXml" ds:itemID="{25150A01-A9ED-4AAA-A3D4-EB8C0486A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007733-3A6D-4DE7-8A8A-9B19BEB9E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ba6f7c-f692-49a0-b243-42ca219a2a64"/>
    <ds:schemaRef ds:uri="3bd9d311-65ea-4a5c-bf9b-06d25674d9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1F422F-90CA-432A-BDF2-ADCFBE88C69A}">
  <ds:schemaRefs>
    <ds:schemaRef ds:uri="http://schemas.microsoft.com/office/2006/metadata/properties"/>
    <ds:schemaRef ds:uri="http://schemas.microsoft.com/office/infopath/2007/PartnerControls"/>
    <ds:schemaRef ds:uri="84ba6f7c-f692-49a0-b243-42ca219a2a64"/>
    <ds:schemaRef ds:uri="3bd9d311-65ea-4a5c-bf9b-06d25674d9a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4963</TotalTime>
  <Words>359</Words>
  <Application>Microsoft Office PowerPoint</Application>
  <PresentationFormat>ワイド画面</PresentationFormat>
  <Paragraphs>109</Paragraphs>
  <Slides>10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Meiryo UI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02 |団体情報</vt:lpstr>
      <vt:lpstr>PowerPoint プレゼンテーション</vt:lpstr>
      <vt:lpstr>PowerPoint プレゼンテーション</vt:lpstr>
      <vt:lpstr>PowerPoint プレゼンテーション</vt:lpstr>
      <vt:lpstr>06 |実施スケジュール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見田　裕子</dc:creator>
  <cp:lastModifiedBy>荒井　秀行</cp:lastModifiedBy>
  <cp:revision>136</cp:revision>
  <cp:lastPrinted>2022-11-22T00:54:19Z</cp:lastPrinted>
  <dcterms:created xsi:type="dcterms:W3CDTF">2022-09-14T04:57:08Z</dcterms:created>
  <dcterms:modified xsi:type="dcterms:W3CDTF">2024-02-18T23:52:21Z</dcterms:modified>
</cp:coreProperties>
</file>